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171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545B1-D2CE-4DD7-B270-55BF51835DFF}" type="datetimeFigureOut">
              <a:rPr lang="en-CA" smtClean="0"/>
              <a:t>2016-11-24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32A74-33C7-4656-93C7-BD87B239264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603430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545B1-D2CE-4DD7-B270-55BF51835DFF}" type="datetimeFigureOut">
              <a:rPr lang="en-CA" smtClean="0"/>
              <a:t>2016-11-24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32A74-33C7-4656-93C7-BD87B239264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5188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545B1-D2CE-4DD7-B270-55BF51835DFF}" type="datetimeFigureOut">
              <a:rPr lang="en-CA" smtClean="0"/>
              <a:t>2016-11-24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32A74-33C7-4656-93C7-BD87B239264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58205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545B1-D2CE-4DD7-B270-55BF51835DFF}" type="datetimeFigureOut">
              <a:rPr lang="en-CA" smtClean="0"/>
              <a:t>2016-11-24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32A74-33C7-4656-93C7-BD87B239264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91934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545B1-D2CE-4DD7-B270-55BF51835DFF}" type="datetimeFigureOut">
              <a:rPr lang="en-CA" smtClean="0"/>
              <a:t>2016-11-24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32A74-33C7-4656-93C7-BD87B239264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50882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545B1-D2CE-4DD7-B270-55BF51835DFF}" type="datetimeFigureOut">
              <a:rPr lang="en-CA" smtClean="0"/>
              <a:t>2016-11-24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32A74-33C7-4656-93C7-BD87B239264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49361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545B1-D2CE-4DD7-B270-55BF51835DFF}" type="datetimeFigureOut">
              <a:rPr lang="en-CA" smtClean="0"/>
              <a:t>2016-11-24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32A74-33C7-4656-93C7-BD87B239264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08933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545B1-D2CE-4DD7-B270-55BF51835DFF}" type="datetimeFigureOut">
              <a:rPr lang="en-CA" smtClean="0"/>
              <a:t>2016-11-24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32A74-33C7-4656-93C7-BD87B239264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47465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545B1-D2CE-4DD7-B270-55BF51835DFF}" type="datetimeFigureOut">
              <a:rPr lang="en-CA" smtClean="0"/>
              <a:t>2016-11-24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32A74-33C7-4656-93C7-BD87B239264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573712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545B1-D2CE-4DD7-B270-55BF51835DFF}" type="datetimeFigureOut">
              <a:rPr lang="en-CA" smtClean="0"/>
              <a:t>2016-11-24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32A74-33C7-4656-93C7-BD87B239264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94564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545B1-D2CE-4DD7-B270-55BF51835DFF}" type="datetimeFigureOut">
              <a:rPr lang="en-CA" smtClean="0"/>
              <a:t>2016-11-24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32A74-33C7-4656-93C7-BD87B239264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24291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2545B1-D2CE-4DD7-B270-55BF51835DFF}" type="datetimeFigureOut">
              <a:rPr lang="en-CA" smtClean="0"/>
              <a:t>2016-11-24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932A74-33C7-4656-93C7-BD87B239264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53798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Analyzing the results of our experiment with osmosis in grapes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97477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Rectangle 169"/>
          <p:cNvSpPr/>
          <p:nvPr/>
        </p:nvSpPr>
        <p:spPr>
          <a:xfrm>
            <a:off x="4069987" y="2286904"/>
            <a:ext cx="2661202" cy="4190095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6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6">
                  <a:lumMod val="60000"/>
                  <a:lumOff val="40000"/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9" name="Rectangle 168"/>
          <p:cNvSpPr/>
          <p:nvPr/>
        </p:nvSpPr>
        <p:spPr>
          <a:xfrm>
            <a:off x="2469705" y="2286904"/>
            <a:ext cx="1620299" cy="419009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pSp>
        <p:nvGrpSpPr>
          <p:cNvPr id="168" name="Group 167"/>
          <p:cNvGrpSpPr/>
          <p:nvPr/>
        </p:nvGrpSpPr>
        <p:grpSpPr>
          <a:xfrm>
            <a:off x="2116250" y="5168897"/>
            <a:ext cx="2258357" cy="436144"/>
            <a:chOff x="1697150" y="5168898"/>
            <a:chExt cx="2258357" cy="436144"/>
          </a:xfrm>
        </p:grpSpPr>
        <p:sp>
          <p:nvSpPr>
            <p:cNvPr id="164" name="Rounded Rectangle 163"/>
            <p:cNvSpPr/>
            <p:nvPr/>
          </p:nvSpPr>
          <p:spPr>
            <a:xfrm>
              <a:off x="1697150" y="5168898"/>
              <a:ext cx="2257425" cy="43614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65" name="Rectangle 164"/>
            <p:cNvSpPr/>
            <p:nvPr/>
          </p:nvSpPr>
          <p:spPr>
            <a:xfrm>
              <a:off x="1697150" y="5262210"/>
              <a:ext cx="2258357" cy="26129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4171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166" name="Group 165"/>
          <p:cNvGrpSpPr/>
          <p:nvPr/>
        </p:nvGrpSpPr>
        <p:grpSpPr>
          <a:xfrm>
            <a:off x="2088625" y="4053704"/>
            <a:ext cx="2258357" cy="436144"/>
            <a:chOff x="1669525" y="4053705"/>
            <a:chExt cx="2258357" cy="436144"/>
          </a:xfrm>
        </p:grpSpPr>
        <p:sp>
          <p:nvSpPr>
            <p:cNvPr id="162" name="Rounded Rectangle 161"/>
            <p:cNvSpPr/>
            <p:nvPr/>
          </p:nvSpPr>
          <p:spPr>
            <a:xfrm>
              <a:off x="1669525" y="4053705"/>
              <a:ext cx="2257425" cy="43614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63" name="Rectangle 162"/>
            <p:cNvSpPr/>
            <p:nvPr/>
          </p:nvSpPr>
          <p:spPr>
            <a:xfrm>
              <a:off x="1669525" y="4147017"/>
              <a:ext cx="2258357" cy="26129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4171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167" name="Group 166"/>
          <p:cNvGrpSpPr/>
          <p:nvPr/>
        </p:nvGrpSpPr>
        <p:grpSpPr>
          <a:xfrm>
            <a:off x="2067857" y="2978713"/>
            <a:ext cx="2258357" cy="436144"/>
            <a:chOff x="1648757" y="2978714"/>
            <a:chExt cx="2258357" cy="436144"/>
          </a:xfrm>
        </p:grpSpPr>
        <p:sp>
          <p:nvSpPr>
            <p:cNvPr id="160" name="Rounded Rectangle 159"/>
            <p:cNvSpPr/>
            <p:nvPr/>
          </p:nvSpPr>
          <p:spPr>
            <a:xfrm>
              <a:off x="1648757" y="2978714"/>
              <a:ext cx="2257425" cy="43614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61" name="Rectangle 160"/>
            <p:cNvSpPr/>
            <p:nvPr/>
          </p:nvSpPr>
          <p:spPr>
            <a:xfrm>
              <a:off x="1648757" y="3072026"/>
              <a:ext cx="2258357" cy="26129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41719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Semi-permeable membrane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7413897" cy="5450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dirty="0" smtClean="0"/>
              <a:t>Passive, mediated transport – size exclusion </a:t>
            </a:r>
            <a:endParaRPr lang="en-CA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706630" y="2286904"/>
            <a:ext cx="5485369" cy="41857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 smtClean="0"/>
              <a:t>Only molecules small enough to fit through the pores of a membrane can pass through.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CA" dirty="0" smtClean="0">
                <a:solidFill>
                  <a:schemeClr val="accent1">
                    <a:lumMod val="50000"/>
                  </a:schemeClr>
                </a:solidFill>
              </a:rPr>
              <a:t>Here, the small molecule is H</a:t>
            </a:r>
            <a:r>
              <a:rPr lang="en-CA" baseline="-25000" dirty="0" smtClean="0">
                <a:solidFill>
                  <a:schemeClr val="accent1">
                    <a:lumMod val="50000"/>
                  </a:schemeClr>
                </a:solidFill>
              </a:rPr>
              <a:t>2</a:t>
            </a:r>
            <a:r>
              <a:rPr lang="en-CA" dirty="0" smtClean="0">
                <a:solidFill>
                  <a:schemeClr val="accent1">
                    <a:lumMod val="50000"/>
                  </a:schemeClr>
                </a:solidFill>
              </a:rPr>
              <a:t>O, the larger one is glucose.</a:t>
            </a:r>
          </a:p>
          <a:p>
            <a:r>
              <a:rPr lang="en-CA" dirty="0" smtClean="0"/>
              <a:t>Pores are made of proteins called </a:t>
            </a:r>
            <a:r>
              <a:rPr lang="en-CA" dirty="0" err="1" smtClean="0"/>
              <a:t>porins</a:t>
            </a:r>
            <a:r>
              <a:rPr lang="en-CA" dirty="0" smtClean="0"/>
              <a:t>.</a:t>
            </a:r>
            <a:endParaRPr lang="en-CA" dirty="0"/>
          </a:p>
        </p:txBody>
      </p:sp>
      <p:grpSp>
        <p:nvGrpSpPr>
          <p:cNvPr id="17" name="Group 16"/>
          <p:cNvGrpSpPr/>
          <p:nvPr/>
        </p:nvGrpSpPr>
        <p:grpSpPr>
          <a:xfrm>
            <a:off x="1518602" y="3150237"/>
            <a:ext cx="186266" cy="125939"/>
            <a:chOff x="603250" y="2981327"/>
            <a:chExt cx="186266" cy="125939"/>
          </a:xfrm>
        </p:grpSpPr>
        <p:sp>
          <p:nvSpPr>
            <p:cNvPr id="16" name="Oval 15"/>
            <p:cNvSpPr/>
            <p:nvPr/>
          </p:nvSpPr>
          <p:spPr>
            <a:xfrm>
              <a:off x="603250" y="2989263"/>
              <a:ext cx="93133" cy="9313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4" name="Oval 13"/>
            <p:cNvSpPr/>
            <p:nvPr/>
          </p:nvSpPr>
          <p:spPr>
            <a:xfrm>
              <a:off x="643467" y="3014133"/>
              <a:ext cx="93133" cy="93133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5" name="Oval 14"/>
            <p:cNvSpPr/>
            <p:nvPr/>
          </p:nvSpPr>
          <p:spPr>
            <a:xfrm>
              <a:off x="696383" y="2981327"/>
              <a:ext cx="93133" cy="9313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1518602" y="5304287"/>
            <a:ext cx="146049" cy="165363"/>
            <a:chOff x="988485" y="4059504"/>
            <a:chExt cx="146049" cy="165363"/>
          </a:xfrm>
        </p:grpSpPr>
        <p:sp>
          <p:nvSpPr>
            <p:cNvPr id="21" name="Oval 20"/>
            <p:cNvSpPr/>
            <p:nvPr/>
          </p:nvSpPr>
          <p:spPr>
            <a:xfrm>
              <a:off x="1041401" y="4059504"/>
              <a:ext cx="93133" cy="9313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9" name="Oval 18"/>
            <p:cNvSpPr/>
            <p:nvPr/>
          </p:nvSpPr>
          <p:spPr>
            <a:xfrm>
              <a:off x="1014943" y="4131734"/>
              <a:ext cx="93133" cy="9313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0" name="Oval 19"/>
            <p:cNvSpPr/>
            <p:nvPr/>
          </p:nvSpPr>
          <p:spPr>
            <a:xfrm>
              <a:off x="988485" y="4092310"/>
              <a:ext cx="93133" cy="93133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2236660" y="2286904"/>
            <a:ext cx="1017270" cy="312420"/>
            <a:chOff x="1840230" y="2505604"/>
            <a:chExt cx="1017270" cy="312420"/>
          </a:xfrm>
        </p:grpSpPr>
        <p:cxnSp>
          <p:nvCxnSpPr>
            <p:cNvPr id="31" name="Straight Connector 30"/>
            <p:cNvCxnSpPr/>
            <p:nvPr/>
          </p:nvCxnSpPr>
          <p:spPr>
            <a:xfrm flipV="1">
              <a:off x="2136774" y="2626254"/>
              <a:ext cx="392113" cy="3811"/>
            </a:xfrm>
            <a:prstGeom prst="line">
              <a:avLst/>
            </a:prstGeom>
            <a:ln w="381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flipV="1">
              <a:off x="2522537" y="2520844"/>
              <a:ext cx="312738" cy="105411"/>
            </a:xfrm>
            <a:prstGeom prst="line">
              <a:avLst/>
            </a:prstGeom>
            <a:ln w="381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flipV="1">
              <a:off x="2073275" y="2717377"/>
              <a:ext cx="784225" cy="635"/>
            </a:xfrm>
            <a:prstGeom prst="line">
              <a:avLst/>
            </a:prstGeom>
            <a:ln w="381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Oval 27"/>
            <p:cNvSpPr/>
            <p:nvPr/>
          </p:nvSpPr>
          <p:spPr>
            <a:xfrm>
              <a:off x="1840230" y="2505604"/>
              <a:ext cx="312420" cy="31242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42" name="Group 41"/>
          <p:cNvGrpSpPr/>
          <p:nvPr/>
        </p:nvGrpSpPr>
        <p:grpSpPr>
          <a:xfrm flipV="1">
            <a:off x="2246504" y="2612978"/>
            <a:ext cx="985201" cy="312420"/>
            <a:chOff x="2087562" y="3856776"/>
            <a:chExt cx="985201" cy="312420"/>
          </a:xfrm>
        </p:grpSpPr>
        <p:cxnSp>
          <p:nvCxnSpPr>
            <p:cNvPr id="35" name="Straight Connector 34"/>
            <p:cNvCxnSpPr/>
            <p:nvPr/>
          </p:nvCxnSpPr>
          <p:spPr>
            <a:xfrm flipV="1">
              <a:off x="2384106" y="3977426"/>
              <a:ext cx="392113" cy="3811"/>
            </a:xfrm>
            <a:prstGeom prst="line">
              <a:avLst/>
            </a:prstGeom>
            <a:ln w="381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flipV="1">
              <a:off x="2769869" y="3909957"/>
              <a:ext cx="302894" cy="67471"/>
            </a:xfrm>
            <a:prstGeom prst="line">
              <a:avLst/>
            </a:prstGeom>
            <a:ln w="381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2320607" y="4069185"/>
              <a:ext cx="717021" cy="28893"/>
            </a:xfrm>
            <a:prstGeom prst="line">
              <a:avLst/>
            </a:prstGeom>
            <a:ln w="381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l 37"/>
            <p:cNvSpPr/>
            <p:nvPr/>
          </p:nvSpPr>
          <p:spPr>
            <a:xfrm>
              <a:off x="2087562" y="3856776"/>
              <a:ext cx="312420" cy="31242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133" name="Group 132"/>
          <p:cNvGrpSpPr/>
          <p:nvPr/>
        </p:nvGrpSpPr>
        <p:grpSpPr>
          <a:xfrm>
            <a:off x="1505902" y="4179481"/>
            <a:ext cx="131232" cy="188697"/>
            <a:chOff x="1229784" y="4055749"/>
            <a:chExt cx="131232" cy="188697"/>
          </a:xfrm>
        </p:grpSpPr>
        <p:sp>
          <p:nvSpPr>
            <p:cNvPr id="25" name="Oval 24"/>
            <p:cNvSpPr/>
            <p:nvPr/>
          </p:nvSpPr>
          <p:spPr>
            <a:xfrm>
              <a:off x="1229784" y="4118507"/>
              <a:ext cx="93133" cy="93133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6" name="Oval 25"/>
            <p:cNvSpPr/>
            <p:nvPr/>
          </p:nvSpPr>
          <p:spPr>
            <a:xfrm>
              <a:off x="1267883" y="4151313"/>
              <a:ext cx="93133" cy="9313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4" name="Oval 23"/>
            <p:cNvSpPr/>
            <p:nvPr/>
          </p:nvSpPr>
          <p:spPr>
            <a:xfrm>
              <a:off x="1248833" y="4055749"/>
              <a:ext cx="93133" cy="9313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2256154" y="3405610"/>
            <a:ext cx="985201" cy="312420"/>
            <a:chOff x="1837054" y="3405611"/>
            <a:chExt cx="985201" cy="312420"/>
          </a:xfrm>
        </p:grpSpPr>
        <p:cxnSp>
          <p:nvCxnSpPr>
            <p:cNvPr id="46" name="Straight Connector 45"/>
            <p:cNvCxnSpPr/>
            <p:nvPr/>
          </p:nvCxnSpPr>
          <p:spPr>
            <a:xfrm>
              <a:off x="2070099" y="3505623"/>
              <a:ext cx="752156" cy="13653"/>
            </a:xfrm>
            <a:prstGeom prst="line">
              <a:avLst/>
            </a:prstGeom>
            <a:ln w="381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>
              <a:off x="2089309" y="3626273"/>
              <a:ext cx="732946" cy="0"/>
            </a:xfrm>
            <a:prstGeom prst="line">
              <a:avLst/>
            </a:prstGeom>
            <a:ln w="381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Oval 46"/>
            <p:cNvSpPr/>
            <p:nvPr/>
          </p:nvSpPr>
          <p:spPr>
            <a:xfrm flipV="1">
              <a:off x="1837054" y="3405611"/>
              <a:ext cx="312420" cy="31242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2259329" y="3731684"/>
            <a:ext cx="982026" cy="312420"/>
            <a:chOff x="1840229" y="3731685"/>
            <a:chExt cx="982026" cy="312420"/>
          </a:xfrm>
        </p:grpSpPr>
        <p:cxnSp>
          <p:nvCxnSpPr>
            <p:cNvPr id="56" name="Straight Connector 55"/>
            <p:cNvCxnSpPr/>
            <p:nvPr/>
          </p:nvCxnSpPr>
          <p:spPr>
            <a:xfrm flipV="1">
              <a:off x="2130424" y="3838599"/>
              <a:ext cx="392113" cy="3811"/>
            </a:xfrm>
            <a:prstGeom prst="line">
              <a:avLst/>
            </a:prstGeom>
            <a:ln w="381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>
              <a:off x="2516187" y="3838601"/>
              <a:ext cx="306068" cy="21989"/>
            </a:xfrm>
            <a:prstGeom prst="line">
              <a:avLst/>
            </a:prstGeom>
            <a:ln w="381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2110106" y="3970063"/>
              <a:ext cx="354488" cy="28522"/>
            </a:xfrm>
            <a:prstGeom prst="line">
              <a:avLst/>
            </a:prstGeom>
            <a:ln w="381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flipV="1">
              <a:off x="2444750" y="3962978"/>
              <a:ext cx="355390" cy="35607"/>
            </a:xfrm>
            <a:prstGeom prst="line">
              <a:avLst/>
            </a:prstGeom>
            <a:ln w="381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Oval 54"/>
            <p:cNvSpPr/>
            <p:nvPr/>
          </p:nvSpPr>
          <p:spPr>
            <a:xfrm flipV="1">
              <a:off x="1840229" y="3731685"/>
              <a:ext cx="312420" cy="31242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70" name="Group 69"/>
          <p:cNvGrpSpPr/>
          <p:nvPr/>
        </p:nvGrpSpPr>
        <p:grpSpPr>
          <a:xfrm flipV="1">
            <a:off x="2256154" y="4497951"/>
            <a:ext cx="985201" cy="312420"/>
            <a:chOff x="2087562" y="3856776"/>
            <a:chExt cx="985201" cy="312420"/>
          </a:xfrm>
        </p:grpSpPr>
        <p:cxnSp>
          <p:nvCxnSpPr>
            <p:cNvPr id="71" name="Straight Connector 70"/>
            <p:cNvCxnSpPr/>
            <p:nvPr/>
          </p:nvCxnSpPr>
          <p:spPr>
            <a:xfrm flipV="1">
              <a:off x="2384106" y="3977426"/>
              <a:ext cx="392113" cy="3811"/>
            </a:xfrm>
            <a:prstGeom prst="line">
              <a:avLst/>
            </a:prstGeom>
            <a:ln w="381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flipV="1">
              <a:off x="2769869" y="3909957"/>
              <a:ext cx="302894" cy="67471"/>
            </a:xfrm>
            <a:prstGeom prst="line">
              <a:avLst/>
            </a:prstGeom>
            <a:ln w="381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2320607" y="4069185"/>
              <a:ext cx="717021" cy="28893"/>
            </a:xfrm>
            <a:prstGeom prst="line">
              <a:avLst/>
            </a:prstGeom>
            <a:ln w="381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Oval 73"/>
            <p:cNvSpPr/>
            <p:nvPr/>
          </p:nvSpPr>
          <p:spPr>
            <a:xfrm>
              <a:off x="2087562" y="3856776"/>
              <a:ext cx="312420" cy="31242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2271795" y="4862477"/>
            <a:ext cx="1017270" cy="312420"/>
            <a:chOff x="1840230" y="2505604"/>
            <a:chExt cx="1017270" cy="312420"/>
          </a:xfrm>
        </p:grpSpPr>
        <p:cxnSp>
          <p:nvCxnSpPr>
            <p:cNvPr id="76" name="Straight Connector 75"/>
            <p:cNvCxnSpPr/>
            <p:nvPr/>
          </p:nvCxnSpPr>
          <p:spPr>
            <a:xfrm flipV="1">
              <a:off x="2136774" y="2626254"/>
              <a:ext cx="392113" cy="3811"/>
            </a:xfrm>
            <a:prstGeom prst="line">
              <a:avLst/>
            </a:prstGeom>
            <a:ln w="381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flipV="1">
              <a:off x="2522537" y="2520844"/>
              <a:ext cx="312738" cy="105411"/>
            </a:xfrm>
            <a:prstGeom prst="line">
              <a:avLst/>
            </a:prstGeom>
            <a:ln w="381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flipV="1">
              <a:off x="2073275" y="2717377"/>
              <a:ext cx="784225" cy="635"/>
            </a:xfrm>
            <a:prstGeom prst="line">
              <a:avLst/>
            </a:prstGeom>
            <a:ln w="381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Oval 78"/>
            <p:cNvSpPr/>
            <p:nvPr/>
          </p:nvSpPr>
          <p:spPr>
            <a:xfrm>
              <a:off x="1840230" y="2505604"/>
              <a:ext cx="312420" cy="31242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2277137" y="5590895"/>
            <a:ext cx="985201" cy="312420"/>
            <a:chOff x="1837054" y="3405611"/>
            <a:chExt cx="985201" cy="312420"/>
          </a:xfrm>
        </p:grpSpPr>
        <p:cxnSp>
          <p:nvCxnSpPr>
            <p:cNvPr id="81" name="Straight Connector 80"/>
            <p:cNvCxnSpPr/>
            <p:nvPr/>
          </p:nvCxnSpPr>
          <p:spPr>
            <a:xfrm>
              <a:off x="2070099" y="3505623"/>
              <a:ext cx="752156" cy="13653"/>
            </a:xfrm>
            <a:prstGeom prst="line">
              <a:avLst/>
            </a:prstGeom>
            <a:ln w="381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>
              <a:off x="2089309" y="3626273"/>
              <a:ext cx="732946" cy="0"/>
            </a:xfrm>
            <a:prstGeom prst="line">
              <a:avLst/>
            </a:prstGeom>
            <a:ln w="381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Oval 82"/>
            <p:cNvSpPr/>
            <p:nvPr/>
          </p:nvSpPr>
          <p:spPr>
            <a:xfrm flipV="1">
              <a:off x="1837054" y="3405611"/>
              <a:ext cx="312420" cy="31242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84" name="Group 83"/>
          <p:cNvGrpSpPr/>
          <p:nvPr/>
        </p:nvGrpSpPr>
        <p:grpSpPr>
          <a:xfrm flipV="1">
            <a:off x="2280313" y="5912563"/>
            <a:ext cx="985201" cy="312420"/>
            <a:chOff x="2087562" y="3856776"/>
            <a:chExt cx="985201" cy="312420"/>
          </a:xfrm>
        </p:grpSpPr>
        <p:cxnSp>
          <p:nvCxnSpPr>
            <p:cNvPr id="85" name="Straight Connector 84"/>
            <p:cNvCxnSpPr/>
            <p:nvPr/>
          </p:nvCxnSpPr>
          <p:spPr>
            <a:xfrm flipV="1">
              <a:off x="2384106" y="3977426"/>
              <a:ext cx="392113" cy="3811"/>
            </a:xfrm>
            <a:prstGeom prst="line">
              <a:avLst/>
            </a:prstGeom>
            <a:ln w="381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flipV="1">
              <a:off x="2769869" y="3909957"/>
              <a:ext cx="302894" cy="67471"/>
            </a:xfrm>
            <a:prstGeom prst="line">
              <a:avLst/>
            </a:prstGeom>
            <a:ln w="381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>
              <a:off x="2320607" y="4069185"/>
              <a:ext cx="717021" cy="28893"/>
            </a:xfrm>
            <a:prstGeom prst="line">
              <a:avLst/>
            </a:prstGeom>
            <a:ln w="381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Oval 87"/>
            <p:cNvSpPr/>
            <p:nvPr/>
          </p:nvSpPr>
          <p:spPr>
            <a:xfrm>
              <a:off x="2087562" y="3856776"/>
              <a:ext cx="312420" cy="31242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89" name="Group 88"/>
          <p:cNvGrpSpPr/>
          <p:nvPr/>
        </p:nvGrpSpPr>
        <p:grpSpPr>
          <a:xfrm rot="10800000">
            <a:off x="3238788" y="5999771"/>
            <a:ext cx="1017270" cy="312420"/>
            <a:chOff x="1840230" y="2505604"/>
            <a:chExt cx="1017270" cy="312420"/>
          </a:xfrm>
        </p:grpSpPr>
        <p:cxnSp>
          <p:nvCxnSpPr>
            <p:cNvPr id="90" name="Straight Connector 89"/>
            <p:cNvCxnSpPr/>
            <p:nvPr/>
          </p:nvCxnSpPr>
          <p:spPr>
            <a:xfrm flipV="1">
              <a:off x="2136774" y="2626254"/>
              <a:ext cx="392113" cy="3811"/>
            </a:xfrm>
            <a:prstGeom prst="line">
              <a:avLst/>
            </a:prstGeom>
            <a:ln w="381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 flipV="1">
              <a:off x="2522537" y="2520844"/>
              <a:ext cx="312738" cy="105411"/>
            </a:xfrm>
            <a:prstGeom prst="line">
              <a:avLst/>
            </a:prstGeom>
            <a:ln w="381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>
            <a:xfrm flipV="1">
              <a:off x="2073275" y="2717377"/>
              <a:ext cx="784225" cy="635"/>
            </a:xfrm>
            <a:prstGeom prst="line">
              <a:avLst/>
            </a:prstGeom>
            <a:ln w="381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Oval 92"/>
            <p:cNvSpPr/>
            <p:nvPr/>
          </p:nvSpPr>
          <p:spPr>
            <a:xfrm>
              <a:off x="1840230" y="2505604"/>
              <a:ext cx="312420" cy="31242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94" name="Group 93"/>
          <p:cNvGrpSpPr/>
          <p:nvPr/>
        </p:nvGrpSpPr>
        <p:grpSpPr>
          <a:xfrm rot="10800000" flipV="1">
            <a:off x="3261013" y="5673697"/>
            <a:ext cx="985201" cy="312420"/>
            <a:chOff x="2087562" y="3856776"/>
            <a:chExt cx="985201" cy="312420"/>
          </a:xfrm>
        </p:grpSpPr>
        <p:cxnSp>
          <p:nvCxnSpPr>
            <p:cNvPr id="95" name="Straight Connector 94"/>
            <p:cNvCxnSpPr/>
            <p:nvPr/>
          </p:nvCxnSpPr>
          <p:spPr>
            <a:xfrm flipV="1">
              <a:off x="2384106" y="3977426"/>
              <a:ext cx="392113" cy="3811"/>
            </a:xfrm>
            <a:prstGeom prst="line">
              <a:avLst/>
            </a:prstGeom>
            <a:ln w="381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/>
            <p:nvPr/>
          </p:nvCxnSpPr>
          <p:spPr>
            <a:xfrm flipV="1">
              <a:off x="2769869" y="3909957"/>
              <a:ext cx="302894" cy="67471"/>
            </a:xfrm>
            <a:prstGeom prst="line">
              <a:avLst/>
            </a:prstGeom>
            <a:ln w="381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/>
            <p:cNvCxnSpPr/>
            <p:nvPr/>
          </p:nvCxnSpPr>
          <p:spPr>
            <a:xfrm>
              <a:off x="2320607" y="4069185"/>
              <a:ext cx="717021" cy="28893"/>
            </a:xfrm>
            <a:prstGeom prst="line">
              <a:avLst/>
            </a:prstGeom>
            <a:ln w="381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Oval 97"/>
            <p:cNvSpPr/>
            <p:nvPr/>
          </p:nvSpPr>
          <p:spPr>
            <a:xfrm>
              <a:off x="2087562" y="3856776"/>
              <a:ext cx="312420" cy="31242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99" name="Group 98"/>
          <p:cNvGrpSpPr/>
          <p:nvPr/>
        </p:nvGrpSpPr>
        <p:grpSpPr>
          <a:xfrm rot="10800000">
            <a:off x="3265515" y="4863007"/>
            <a:ext cx="985201" cy="312420"/>
            <a:chOff x="1837054" y="3405611"/>
            <a:chExt cx="985201" cy="312420"/>
          </a:xfrm>
        </p:grpSpPr>
        <p:cxnSp>
          <p:nvCxnSpPr>
            <p:cNvPr id="100" name="Straight Connector 99"/>
            <p:cNvCxnSpPr/>
            <p:nvPr/>
          </p:nvCxnSpPr>
          <p:spPr>
            <a:xfrm>
              <a:off x="2070099" y="3505623"/>
              <a:ext cx="752156" cy="13653"/>
            </a:xfrm>
            <a:prstGeom prst="line">
              <a:avLst/>
            </a:prstGeom>
            <a:ln w="381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>
            <a:xfrm>
              <a:off x="2089309" y="3626273"/>
              <a:ext cx="732946" cy="0"/>
            </a:xfrm>
            <a:prstGeom prst="line">
              <a:avLst/>
            </a:prstGeom>
            <a:ln w="381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Oval 101"/>
            <p:cNvSpPr/>
            <p:nvPr/>
          </p:nvSpPr>
          <p:spPr>
            <a:xfrm flipV="1">
              <a:off x="1837054" y="3405611"/>
              <a:ext cx="312420" cy="31242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103" name="Group 102"/>
          <p:cNvGrpSpPr/>
          <p:nvPr/>
        </p:nvGrpSpPr>
        <p:grpSpPr>
          <a:xfrm rot="10800000">
            <a:off x="3245430" y="4502170"/>
            <a:ext cx="982026" cy="312420"/>
            <a:chOff x="1840229" y="3731685"/>
            <a:chExt cx="982026" cy="312420"/>
          </a:xfrm>
        </p:grpSpPr>
        <p:cxnSp>
          <p:nvCxnSpPr>
            <p:cNvPr id="104" name="Straight Connector 103"/>
            <p:cNvCxnSpPr/>
            <p:nvPr/>
          </p:nvCxnSpPr>
          <p:spPr>
            <a:xfrm flipV="1">
              <a:off x="2130424" y="3838599"/>
              <a:ext cx="392113" cy="3811"/>
            </a:xfrm>
            <a:prstGeom prst="line">
              <a:avLst/>
            </a:prstGeom>
            <a:ln w="381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>
            <a:xfrm>
              <a:off x="2516187" y="3838601"/>
              <a:ext cx="306068" cy="21989"/>
            </a:xfrm>
            <a:prstGeom prst="line">
              <a:avLst/>
            </a:prstGeom>
            <a:ln w="381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/>
          </p:nvCxnSpPr>
          <p:spPr>
            <a:xfrm>
              <a:off x="2110106" y="3970063"/>
              <a:ext cx="354488" cy="28522"/>
            </a:xfrm>
            <a:prstGeom prst="line">
              <a:avLst/>
            </a:prstGeom>
            <a:ln w="381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>
            <a:xfrm flipV="1">
              <a:off x="2444750" y="3962978"/>
              <a:ext cx="355390" cy="35607"/>
            </a:xfrm>
            <a:prstGeom prst="line">
              <a:avLst/>
            </a:prstGeom>
            <a:ln w="381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Oval 107"/>
            <p:cNvSpPr/>
            <p:nvPr/>
          </p:nvSpPr>
          <p:spPr>
            <a:xfrm flipV="1">
              <a:off x="1840229" y="3731685"/>
              <a:ext cx="312420" cy="31242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109" name="Group 108"/>
          <p:cNvGrpSpPr/>
          <p:nvPr/>
        </p:nvGrpSpPr>
        <p:grpSpPr>
          <a:xfrm rot="10800000" flipV="1">
            <a:off x="3245430" y="3735903"/>
            <a:ext cx="985201" cy="312420"/>
            <a:chOff x="2087562" y="3856776"/>
            <a:chExt cx="985201" cy="312420"/>
          </a:xfrm>
        </p:grpSpPr>
        <p:cxnSp>
          <p:nvCxnSpPr>
            <p:cNvPr id="110" name="Straight Connector 109"/>
            <p:cNvCxnSpPr/>
            <p:nvPr/>
          </p:nvCxnSpPr>
          <p:spPr>
            <a:xfrm flipV="1">
              <a:off x="2384106" y="3977426"/>
              <a:ext cx="392113" cy="3811"/>
            </a:xfrm>
            <a:prstGeom prst="line">
              <a:avLst/>
            </a:prstGeom>
            <a:ln w="381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/>
          </p:nvCxnSpPr>
          <p:spPr>
            <a:xfrm flipV="1">
              <a:off x="2769869" y="3909957"/>
              <a:ext cx="302894" cy="67471"/>
            </a:xfrm>
            <a:prstGeom prst="line">
              <a:avLst/>
            </a:prstGeom>
            <a:ln w="381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/>
          </p:nvCxnSpPr>
          <p:spPr>
            <a:xfrm>
              <a:off x="2320607" y="4069185"/>
              <a:ext cx="717021" cy="28893"/>
            </a:xfrm>
            <a:prstGeom prst="line">
              <a:avLst/>
            </a:prstGeom>
            <a:ln w="381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3" name="Oval 112"/>
            <p:cNvSpPr/>
            <p:nvPr/>
          </p:nvSpPr>
          <p:spPr>
            <a:xfrm>
              <a:off x="2087562" y="3856776"/>
              <a:ext cx="312420" cy="31242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114" name="Group 113"/>
          <p:cNvGrpSpPr/>
          <p:nvPr/>
        </p:nvGrpSpPr>
        <p:grpSpPr>
          <a:xfrm rot="10800000">
            <a:off x="3217805" y="3406140"/>
            <a:ext cx="1017270" cy="312420"/>
            <a:chOff x="1840230" y="2505604"/>
            <a:chExt cx="1017270" cy="312420"/>
          </a:xfrm>
        </p:grpSpPr>
        <p:cxnSp>
          <p:nvCxnSpPr>
            <p:cNvPr id="115" name="Straight Connector 114"/>
            <p:cNvCxnSpPr/>
            <p:nvPr/>
          </p:nvCxnSpPr>
          <p:spPr>
            <a:xfrm flipV="1">
              <a:off x="2136774" y="2626254"/>
              <a:ext cx="392113" cy="3811"/>
            </a:xfrm>
            <a:prstGeom prst="line">
              <a:avLst/>
            </a:prstGeom>
            <a:ln w="381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/>
            <p:cNvCxnSpPr/>
            <p:nvPr/>
          </p:nvCxnSpPr>
          <p:spPr>
            <a:xfrm flipV="1">
              <a:off x="2522537" y="2520844"/>
              <a:ext cx="312738" cy="105411"/>
            </a:xfrm>
            <a:prstGeom prst="line">
              <a:avLst/>
            </a:prstGeom>
            <a:ln w="381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/>
            <p:cNvCxnSpPr/>
            <p:nvPr/>
          </p:nvCxnSpPr>
          <p:spPr>
            <a:xfrm flipV="1">
              <a:off x="2073275" y="2717377"/>
              <a:ext cx="784225" cy="635"/>
            </a:xfrm>
            <a:prstGeom prst="line">
              <a:avLst/>
            </a:prstGeom>
            <a:ln w="381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8" name="Oval 117"/>
            <p:cNvSpPr/>
            <p:nvPr/>
          </p:nvSpPr>
          <p:spPr>
            <a:xfrm>
              <a:off x="1840230" y="2505604"/>
              <a:ext cx="312420" cy="31242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119" name="Group 118"/>
          <p:cNvGrpSpPr/>
          <p:nvPr/>
        </p:nvGrpSpPr>
        <p:grpSpPr>
          <a:xfrm rot="10800000">
            <a:off x="3230380" y="2695780"/>
            <a:ext cx="985201" cy="312420"/>
            <a:chOff x="1837054" y="3405611"/>
            <a:chExt cx="985201" cy="312420"/>
          </a:xfrm>
        </p:grpSpPr>
        <p:cxnSp>
          <p:nvCxnSpPr>
            <p:cNvPr id="120" name="Straight Connector 119"/>
            <p:cNvCxnSpPr/>
            <p:nvPr/>
          </p:nvCxnSpPr>
          <p:spPr>
            <a:xfrm>
              <a:off x="2070099" y="3505623"/>
              <a:ext cx="752156" cy="13653"/>
            </a:xfrm>
            <a:prstGeom prst="line">
              <a:avLst/>
            </a:prstGeom>
            <a:ln w="381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>
              <a:off x="2089309" y="3626273"/>
              <a:ext cx="732946" cy="0"/>
            </a:xfrm>
            <a:prstGeom prst="line">
              <a:avLst/>
            </a:prstGeom>
            <a:ln w="381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2" name="Oval 121"/>
            <p:cNvSpPr/>
            <p:nvPr/>
          </p:nvSpPr>
          <p:spPr>
            <a:xfrm flipV="1">
              <a:off x="1837054" y="3405611"/>
              <a:ext cx="312420" cy="31242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123" name="Group 122"/>
          <p:cNvGrpSpPr/>
          <p:nvPr/>
        </p:nvGrpSpPr>
        <p:grpSpPr>
          <a:xfrm rot="10800000" flipV="1">
            <a:off x="3227204" y="2374112"/>
            <a:ext cx="985201" cy="312420"/>
            <a:chOff x="2087562" y="3856776"/>
            <a:chExt cx="985201" cy="312420"/>
          </a:xfrm>
        </p:grpSpPr>
        <p:cxnSp>
          <p:nvCxnSpPr>
            <p:cNvPr id="124" name="Straight Connector 123"/>
            <p:cNvCxnSpPr/>
            <p:nvPr/>
          </p:nvCxnSpPr>
          <p:spPr>
            <a:xfrm flipV="1">
              <a:off x="2384106" y="3977426"/>
              <a:ext cx="392113" cy="3811"/>
            </a:xfrm>
            <a:prstGeom prst="line">
              <a:avLst/>
            </a:prstGeom>
            <a:ln w="381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/>
            <p:cNvCxnSpPr/>
            <p:nvPr/>
          </p:nvCxnSpPr>
          <p:spPr>
            <a:xfrm flipV="1">
              <a:off x="2769869" y="3909957"/>
              <a:ext cx="302894" cy="67471"/>
            </a:xfrm>
            <a:prstGeom prst="line">
              <a:avLst/>
            </a:prstGeom>
            <a:ln w="381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/>
            <p:cNvCxnSpPr/>
            <p:nvPr/>
          </p:nvCxnSpPr>
          <p:spPr>
            <a:xfrm>
              <a:off x="2320607" y="4069185"/>
              <a:ext cx="717021" cy="28893"/>
            </a:xfrm>
            <a:prstGeom prst="line">
              <a:avLst/>
            </a:prstGeom>
            <a:ln w="38100"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7" name="Oval 126"/>
            <p:cNvSpPr/>
            <p:nvPr/>
          </p:nvSpPr>
          <p:spPr>
            <a:xfrm>
              <a:off x="2087562" y="3856776"/>
              <a:ext cx="312420" cy="312420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158" name="Group 157"/>
          <p:cNvGrpSpPr/>
          <p:nvPr/>
        </p:nvGrpSpPr>
        <p:grpSpPr>
          <a:xfrm>
            <a:off x="-621796" y="6008152"/>
            <a:ext cx="464823" cy="461406"/>
            <a:chOff x="790360" y="5637378"/>
            <a:chExt cx="464823" cy="461406"/>
          </a:xfrm>
        </p:grpSpPr>
        <p:sp>
          <p:nvSpPr>
            <p:cNvPr id="156" name="Oval 155"/>
            <p:cNvSpPr/>
            <p:nvPr/>
          </p:nvSpPr>
          <p:spPr>
            <a:xfrm>
              <a:off x="940276" y="5809062"/>
              <a:ext cx="93133" cy="9313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54" name="Oval 153"/>
            <p:cNvSpPr/>
            <p:nvPr/>
          </p:nvSpPr>
          <p:spPr>
            <a:xfrm>
              <a:off x="840685" y="6005651"/>
              <a:ext cx="93133" cy="9313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52" name="Oval 151"/>
            <p:cNvSpPr/>
            <p:nvPr/>
          </p:nvSpPr>
          <p:spPr>
            <a:xfrm>
              <a:off x="967210" y="5991038"/>
              <a:ext cx="93133" cy="9313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50" name="Oval 149"/>
            <p:cNvSpPr/>
            <p:nvPr/>
          </p:nvSpPr>
          <p:spPr>
            <a:xfrm>
              <a:off x="1126067" y="5987064"/>
              <a:ext cx="93133" cy="9313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48" name="Oval 147"/>
            <p:cNvSpPr/>
            <p:nvPr/>
          </p:nvSpPr>
          <p:spPr>
            <a:xfrm>
              <a:off x="1074574" y="5853579"/>
              <a:ext cx="93133" cy="9313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45" name="Oval 144"/>
            <p:cNvSpPr/>
            <p:nvPr/>
          </p:nvSpPr>
          <p:spPr>
            <a:xfrm>
              <a:off x="893710" y="5856420"/>
              <a:ext cx="93133" cy="93133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44" name="Oval 143"/>
            <p:cNvSpPr/>
            <p:nvPr/>
          </p:nvSpPr>
          <p:spPr>
            <a:xfrm>
              <a:off x="880902" y="5965497"/>
              <a:ext cx="93133" cy="93133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34" name="Oval 133"/>
            <p:cNvSpPr/>
            <p:nvPr/>
          </p:nvSpPr>
          <p:spPr>
            <a:xfrm>
              <a:off x="939692" y="5763091"/>
              <a:ext cx="93133" cy="93133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35" name="Oval 134"/>
            <p:cNvSpPr/>
            <p:nvPr/>
          </p:nvSpPr>
          <p:spPr>
            <a:xfrm>
              <a:off x="1041401" y="5809657"/>
              <a:ext cx="93133" cy="93133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36" name="Oval 135"/>
            <p:cNvSpPr/>
            <p:nvPr/>
          </p:nvSpPr>
          <p:spPr>
            <a:xfrm>
              <a:off x="1048701" y="5902790"/>
              <a:ext cx="93133" cy="93133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37" name="Oval 136"/>
            <p:cNvSpPr/>
            <p:nvPr/>
          </p:nvSpPr>
          <p:spPr>
            <a:xfrm>
              <a:off x="953452" y="5949356"/>
              <a:ext cx="93133" cy="93133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38" name="Oval 137"/>
            <p:cNvSpPr/>
            <p:nvPr/>
          </p:nvSpPr>
          <p:spPr>
            <a:xfrm>
              <a:off x="860319" y="5832940"/>
              <a:ext cx="93133" cy="93133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39" name="Oval 138"/>
            <p:cNvSpPr/>
            <p:nvPr/>
          </p:nvSpPr>
          <p:spPr>
            <a:xfrm>
              <a:off x="867619" y="5902790"/>
              <a:ext cx="93133" cy="93133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40" name="Oval 139"/>
            <p:cNvSpPr/>
            <p:nvPr/>
          </p:nvSpPr>
          <p:spPr>
            <a:xfrm>
              <a:off x="1115484" y="5763091"/>
              <a:ext cx="93133" cy="93133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42" name="Oval 141"/>
            <p:cNvSpPr/>
            <p:nvPr/>
          </p:nvSpPr>
          <p:spPr>
            <a:xfrm>
              <a:off x="1115484" y="5936062"/>
              <a:ext cx="93133" cy="93133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43" name="Oval 142"/>
            <p:cNvSpPr/>
            <p:nvPr/>
          </p:nvSpPr>
          <p:spPr>
            <a:xfrm>
              <a:off x="906885" y="5909932"/>
              <a:ext cx="93133" cy="93133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46" name="Oval 145"/>
            <p:cNvSpPr/>
            <p:nvPr/>
          </p:nvSpPr>
          <p:spPr>
            <a:xfrm>
              <a:off x="914185" y="5704785"/>
              <a:ext cx="93133" cy="93133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47" name="Oval 146"/>
            <p:cNvSpPr/>
            <p:nvPr/>
          </p:nvSpPr>
          <p:spPr>
            <a:xfrm>
              <a:off x="1023409" y="5753800"/>
              <a:ext cx="93133" cy="9313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49" name="Oval 148"/>
            <p:cNvSpPr/>
            <p:nvPr/>
          </p:nvSpPr>
          <p:spPr>
            <a:xfrm>
              <a:off x="1022243" y="5863600"/>
              <a:ext cx="93133" cy="9313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51" name="Oval 150"/>
            <p:cNvSpPr/>
            <p:nvPr/>
          </p:nvSpPr>
          <p:spPr>
            <a:xfrm>
              <a:off x="1162050" y="5688379"/>
              <a:ext cx="93133" cy="9313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53" name="Oval 152"/>
            <p:cNvSpPr/>
            <p:nvPr/>
          </p:nvSpPr>
          <p:spPr>
            <a:xfrm>
              <a:off x="906884" y="5835198"/>
              <a:ext cx="93133" cy="9313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55" name="Oval 154"/>
            <p:cNvSpPr/>
            <p:nvPr/>
          </p:nvSpPr>
          <p:spPr>
            <a:xfrm>
              <a:off x="790360" y="5770732"/>
              <a:ext cx="93133" cy="9313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57" name="Oval 156"/>
            <p:cNvSpPr/>
            <p:nvPr/>
          </p:nvSpPr>
          <p:spPr>
            <a:xfrm>
              <a:off x="914185" y="5637378"/>
              <a:ext cx="93133" cy="9313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pic>
        <p:nvPicPr>
          <p:cNvPr id="159" name="Picture 15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87308" y="4862477"/>
            <a:ext cx="562053" cy="523948"/>
          </a:xfrm>
          <a:prstGeom prst="rect">
            <a:avLst/>
          </a:prstGeom>
        </p:spPr>
      </p:pic>
      <p:sp>
        <p:nvSpPr>
          <p:cNvPr id="171" name="TextBox 170"/>
          <p:cNvSpPr txBox="1"/>
          <p:nvPr/>
        </p:nvSpPr>
        <p:spPr>
          <a:xfrm>
            <a:off x="4457037" y="6476999"/>
            <a:ext cx="20810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latin typeface="Georgia" panose="02040502050405020303" pitchFamily="18" charset="0"/>
              </a:rPr>
              <a:t>Intracellular space</a:t>
            </a:r>
            <a:endParaRPr lang="en-CA" dirty="0">
              <a:latin typeface="Georgia" panose="02040502050405020303" pitchFamily="18" charset="0"/>
            </a:endParaRPr>
          </a:p>
        </p:txBody>
      </p:sp>
      <p:sp>
        <p:nvSpPr>
          <p:cNvPr id="172" name="TextBox 171"/>
          <p:cNvSpPr txBox="1"/>
          <p:nvPr/>
        </p:nvSpPr>
        <p:spPr>
          <a:xfrm>
            <a:off x="44512" y="6484085"/>
            <a:ext cx="21226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latin typeface="Georgia" panose="02040502050405020303" pitchFamily="18" charset="0"/>
              </a:rPr>
              <a:t>Extracellular space</a:t>
            </a:r>
            <a:endParaRPr lang="en-CA" dirty="0">
              <a:latin typeface="Georgia" panose="02040502050405020303" pitchFamily="18" charset="0"/>
            </a:endParaRPr>
          </a:p>
        </p:txBody>
      </p:sp>
      <p:sp>
        <p:nvSpPr>
          <p:cNvPr id="173" name="TextBox 172"/>
          <p:cNvSpPr txBox="1"/>
          <p:nvPr/>
        </p:nvSpPr>
        <p:spPr>
          <a:xfrm>
            <a:off x="2152936" y="6476999"/>
            <a:ext cx="2297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latin typeface="Georgia" panose="02040502050405020303" pitchFamily="18" charset="0"/>
              </a:rPr>
              <a:t>Phospholipid bilayer</a:t>
            </a:r>
            <a:endParaRPr lang="en-CA" dirty="0">
              <a:latin typeface="Georgia" panose="02040502050405020303" pitchFamily="18" charset="0"/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773337" y="1525306"/>
            <a:ext cx="6983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solidFill>
                  <a:schemeClr val="accent1">
                    <a:lumMod val="50000"/>
                  </a:schemeClr>
                </a:solidFill>
              </a:rPr>
              <a:t>“Mediated” means that there is a helper. In this case, a channel protein! </a:t>
            </a:r>
            <a:endParaRPr lang="en-CA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2745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1.48148E-6 L 0.31537 -0.0016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768" y="-9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repeatCount="indefinite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3.75E-6 1.85185E-6 L 0.30039 -0.00209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013" y="-11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repeatCount="indefinite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1.04167E-6 3.33333E-6 L 0.32747 -0.00209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367" y="-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0" presetClass="path" presetSubtype="0" repeatCount="indefinite" accel="2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78 -2.22222E-6 L 0.18958 -0.12176 C 0.18698 -0.11898 0.18698 -0.12014 0.18451 -0.1169 C 0.18867 -0.11967 0.18789 -0.1162 0.19219 -0.11875 C 0.18893 -0.12176 -0.02227 -0.2118 -0.02487 -0.21597 C -0.08359 -0.28241 0.03177 -0.23287 -0.025 -0.29815 " pathEditMode="relative" rAng="0" ptsTypes="AAAAAA">
                                      <p:cBhvr>
                                        <p:cTn id="28" dur="42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422" y="-149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err="1" smtClean="0"/>
              <a:t>Aquaporins</a:t>
            </a:r>
            <a:r>
              <a:rPr lang="en-CA" dirty="0" smtClean="0"/>
              <a:t> – </a:t>
            </a:r>
            <a:r>
              <a:rPr lang="en-CA" dirty="0" err="1" smtClean="0"/>
              <a:t>Porins</a:t>
            </a:r>
            <a:r>
              <a:rPr lang="en-CA" dirty="0" smtClean="0"/>
              <a:t> that carry water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5837903" cy="3039886"/>
          </a:xfrm>
        </p:spPr>
        <p:txBody>
          <a:bodyPr/>
          <a:lstStyle/>
          <a:p>
            <a:r>
              <a:rPr lang="en-CA" dirty="0" smtClean="0">
                <a:solidFill>
                  <a:srgbClr val="41719C"/>
                </a:solidFill>
              </a:rPr>
              <a:t>In ninth grade, we can think of </a:t>
            </a:r>
            <a:r>
              <a:rPr lang="en-CA" dirty="0" err="1" smtClean="0">
                <a:solidFill>
                  <a:srgbClr val="41719C"/>
                </a:solidFill>
              </a:rPr>
              <a:t>porins</a:t>
            </a:r>
            <a:r>
              <a:rPr lang="en-CA" dirty="0" smtClean="0">
                <a:solidFill>
                  <a:srgbClr val="41719C"/>
                </a:solidFill>
              </a:rPr>
              <a:t> like drinking straws, but biochemistry is very complicated!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43764" t="22401" r="26075" b="24265"/>
          <a:stretch/>
        </p:blipFill>
        <p:spPr>
          <a:xfrm>
            <a:off x="6676103" y="1371599"/>
            <a:ext cx="5515897" cy="5486401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838200" y="6060194"/>
            <a:ext cx="5837903" cy="79780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CA" sz="1800" dirty="0" err="1" smtClean="0"/>
              <a:t>Voet</a:t>
            </a:r>
            <a:r>
              <a:rPr lang="en-CA" sz="1800" dirty="0" smtClean="0"/>
              <a:t>, D., </a:t>
            </a:r>
            <a:r>
              <a:rPr lang="en-CA" sz="1800" dirty="0" err="1" smtClean="0"/>
              <a:t>Voet</a:t>
            </a:r>
            <a:r>
              <a:rPr lang="en-CA" sz="1800" dirty="0" smtClean="0"/>
              <a:t>, J.G. &amp; Pratt, C.W. (2016). Passive and Active Transport in. </a:t>
            </a:r>
            <a:r>
              <a:rPr lang="en-CA" sz="1800" i="1" dirty="0" smtClean="0"/>
              <a:t>Fundamentals of Biochemistry, 5</a:t>
            </a:r>
            <a:r>
              <a:rPr lang="en-CA" sz="1800" i="1" baseline="30000" dirty="0" smtClean="0"/>
              <a:t>th</a:t>
            </a:r>
            <a:r>
              <a:rPr lang="en-CA" sz="1800" i="1" dirty="0" smtClean="0"/>
              <a:t> ed.</a:t>
            </a:r>
            <a:r>
              <a:rPr lang="en-CA" sz="1800" dirty="0" smtClean="0"/>
              <a:t> Hoboken, NJ: John Wiley &amp; Sons.</a:t>
            </a:r>
            <a:endParaRPr lang="en-CA" sz="1800" dirty="0"/>
          </a:p>
        </p:txBody>
      </p:sp>
    </p:spTree>
    <p:extLst>
      <p:ext uri="{BB962C8B-B14F-4D97-AF65-F5344CB8AC3E}">
        <p14:creationId xmlns:p14="http://schemas.microsoft.com/office/powerpoint/2010/main" val="3841798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 rot="10800000">
            <a:off x="318441" y="3603272"/>
            <a:ext cx="3493129" cy="25400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  <a:shade val="30000"/>
                  <a:satMod val="115000"/>
                </a:schemeClr>
              </a:gs>
              <a:gs pos="50000">
                <a:schemeClr val="accent1">
                  <a:lumMod val="75000"/>
                  <a:shade val="67500"/>
                  <a:satMod val="115000"/>
                </a:schemeClr>
              </a:gs>
              <a:gs pos="100000">
                <a:schemeClr val="accent1">
                  <a:lumMod val="75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Rectangle 12"/>
          <p:cNvSpPr/>
          <p:nvPr/>
        </p:nvSpPr>
        <p:spPr>
          <a:xfrm>
            <a:off x="6456774" y="3615973"/>
            <a:ext cx="3515001" cy="254000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6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6">
                  <a:lumMod val="60000"/>
                  <a:lumOff val="40000"/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peel of a grape is many cells thick</a:t>
            </a:r>
            <a:endParaRPr lang="en-CA" dirty="0"/>
          </a:p>
        </p:txBody>
      </p:sp>
      <p:sp>
        <p:nvSpPr>
          <p:cNvPr id="4" name="Freeform 3"/>
          <p:cNvSpPr/>
          <p:nvPr/>
        </p:nvSpPr>
        <p:spPr>
          <a:xfrm>
            <a:off x="3604843" y="3603272"/>
            <a:ext cx="1298222" cy="948267"/>
          </a:xfrm>
          <a:custGeom>
            <a:avLst/>
            <a:gdLst>
              <a:gd name="connsiteX0" fmla="*/ 124177 w 1298222"/>
              <a:gd name="connsiteY0" fmla="*/ 0 h 948267"/>
              <a:gd name="connsiteX1" fmla="*/ 0 w 1298222"/>
              <a:gd name="connsiteY1" fmla="*/ 440267 h 948267"/>
              <a:gd name="connsiteX2" fmla="*/ 124177 w 1298222"/>
              <a:gd name="connsiteY2" fmla="*/ 948267 h 948267"/>
              <a:gd name="connsiteX3" fmla="*/ 1196622 w 1298222"/>
              <a:gd name="connsiteY3" fmla="*/ 846667 h 948267"/>
              <a:gd name="connsiteX4" fmla="*/ 1298222 w 1298222"/>
              <a:gd name="connsiteY4" fmla="*/ 56445 h 948267"/>
              <a:gd name="connsiteX5" fmla="*/ 124177 w 1298222"/>
              <a:gd name="connsiteY5" fmla="*/ 0 h 948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98222" h="948267">
                <a:moveTo>
                  <a:pt x="124177" y="0"/>
                </a:moveTo>
                <a:lnTo>
                  <a:pt x="0" y="440267"/>
                </a:lnTo>
                <a:lnTo>
                  <a:pt x="124177" y="948267"/>
                </a:lnTo>
                <a:lnTo>
                  <a:pt x="1196622" y="846667"/>
                </a:lnTo>
                <a:lnTo>
                  <a:pt x="1298222" y="56445"/>
                </a:lnTo>
                <a:lnTo>
                  <a:pt x="124177" y="0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Freeform 4"/>
          <p:cNvSpPr/>
          <p:nvPr/>
        </p:nvSpPr>
        <p:spPr>
          <a:xfrm>
            <a:off x="3672576" y="4438650"/>
            <a:ext cx="1140178" cy="925689"/>
          </a:xfrm>
          <a:custGeom>
            <a:avLst/>
            <a:gdLst>
              <a:gd name="connsiteX0" fmla="*/ 56444 w 1140178"/>
              <a:gd name="connsiteY0" fmla="*/ 124178 h 925689"/>
              <a:gd name="connsiteX1" fmla="*/ 0 w 1140178"/>
              <a:gd name="connsiteY1" fmla="*/ 891822 h 925689"/>
              <a:gd name="connsiteX2" fmla="*/ 1106311 w 1140178"/>
              <a:gd name="connsiteY2" fmla="*/ 925689 h 925689"/>
              <a:gd name="connsiteX3" fmla="*/ 1140178 w 1140178"/>
              <a:gd name="connsiteY3" fmla="*/ 0 h 925689"/>
              <a:gd name="connsiteX4" fmla="*/ 56444 w 1140178"/>
              <a:gd name="connsiteY4" fmla="*/ 124178 h 9256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0178" h="925689">
                <a:moveTo>
                  <a:pt x="56444" y="124178"/>
                </a:moveTo>
                <a:lnTo>
                  <a:pt x="0" y="891822"/>
                </a:lnTo>
                <a:lnTo>
                  <a:pt x="1106311" y="925689"/>
                </a:lnTo>
                <a:lnTo>
                  <a:pt x="1140178" y="0"/>
                </a:lnTo>
                <a:lnTo>
                  <a:pt x="56444" y="124178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Freeform 5"/>
          <p:cNvSpPr/>
          <p:nvPr/>
        </p:nvSpPr>
        <p:spPr>
          <a:xfrm>
            <a:off x="3582265" y="5330472"/>
            <a:ext cx="1444978" cy="968728"/>
          </a:xfrm>
          <a:custGeom>
            <a:avLst/>
            <a:gdLst>
              <a:gd name="connsiteX0" fmla="*/ 90311 w 1444978"/>
              <a:gd name="connsiteY0" fmla="*/ 0 h 812800"/>
              <a:gd name="connsiteX1" fmla="*/ 135467 w 1444978"/>
              <a:gd name="connsiteY1" fmla="*/ 462845 h 812800"/>
              <a:gd name="connsiteX2" fmla="*/ 0 w 1444978"/>
              <a:gd name="connsiteY2" fmla="*/ 812800 h 812800"/>
              <a:gd name="connsiteX3" fmla="*/ 1230489 w 1444978"/>
              <a:gd name="connsiteY3" fmla="*/ 372534 h 812800"/>
              <a:gd name="connsiteX4" fmla="*/ 1444978 w 1444978"/>
              <a:gd name="connsiteY4" fmla="*/ 33867 h 812800"/>
              <a:gd name="connsiteX5" fmla="*/ 90311 w 1444978"/>
              <a:gd name="connsiteY5" fmla="*/ 0 h 81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44978" h="812800">
                <a:moveTo>
                  <a:pt x="90311" y="0"/>
                </a:moveTo>
                <a:lnTo>
                  <a:pt x="135467" y="462845"/>
                </a:lnTo>
                <a:lnTo>
                  <a:pt x="0" y="812800"/>
                </a:lnTo>
                <a:lnTo>
                  <a:pt x="1230489" y="372534"/>
                </a:lnTo>
                <a:lnTo>
                  <a:pt x="1444978" y="33867"/>
                </a:lnTo>
                <a:lnTo>
                  <a:pt x="90311" y="0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Freeform 6"/>
          <p:cNvSpPr/>
          <p:nvPr/>
        </p:nvSpPr>
        <p:spPr>
          <a:xfrm>
            <a:off x="4782415" y="4427361"/>
            <a:ext cx="1318507" cy="959556"/>
          </a:xfrm>
          <a:custGeom>
            <a:avLst/>
            <a:gdLst>
              <a:gd name="connsiteX0" fmla="*/ 22578 w 1275644"/>
              <a:gd name="connsiteY0" fmla="*/ 0 h 959556"/>
              <a:gd name="connsiteX1" fmla="*/ 745067 w 1275644"/>
              <a:gd name="connsiteY1" fmla="*/ 169333 h 959556"/>
              <a:gd name="connsiteX2" fmla="*/ 1275644 w 1275644"/>
              <a:gd name="connsiteY2" fmla="*/ 135467 h 959556"/>
              <a:gd name="connsiteX3" fmla="*/ 857955 w 1275644"/>
              <a:gd name="connsiteY3" fmla="*/ 959556 h 959556"/>
              <a:gd name="connsiteX4" fmla="*/ 0 w 1275644"/>
              <a:gd name="connsiteY4" fmla="*/ 936978 h 959556"/>
              <a:gd name="connsiteX5" fmla="*/ 22578 w 1275644"/>
              <a:gd name="connsiteY5" fmla="*/ 0 h 959556"/>
              <a:gd name="connsiteX0" fmla="*/ 41628 w 1294694"/>
              <a:gd name="connsiteY0" fmla="*/ 0 h 959556"/>
              <a:gd name="connsiteX1" fmla="*/ 764117 w 1294694"/>
              <a:gd name="connsiteY1" fmla="*/ 169333 h 959556"/>
              <a:gd name="connsiteX2" fmla="*/ 1294694 w 1294694"/>
              <a:gd name="connsiteY2" fmla="*/ 135467 h 959556"/>
              <a:gd name="connsiteX3" fmla="*/ 877005 w 1294694"/>
              <a:gd name="connsiteY3" fmla="*/ 959556 h 959556"/>
              <a:gd name="connsiteX4" fmla="*/ 0 w 1294694"/>
              <a:gd name="connsiteY4" fmla="*/ 932215 h 959556"/>
              <a:gd name="connsiteX5" fmla="*/ 41628 w 1294694"/>
              <a:gd name="connsiteY5" fmla="*/ 0 h 959556"/>
              <a:gd name="connsiteX0" fmla="*/ 41628 w 1318507"/>
              <a:gd name="connsiteY0" fmla="*/ 0 h 959556"/>
              <a:gd name="connsiteX1" fmla="*/ 764117 w 1318507"/>
              <a:gd name="connsiteY1" fmla="*/ 169333 h 959556"/>
              <a:gd name="connsiteX2" fmla="*/ 1318507 w 1318507"/>
              <a:gd name="connsiteY2" fmla="*/ 135467 h 959556"/>
              <a:gd name="connsiteX3" fmla="*/ 877005 w 1318507"/>
              <a:gd name="connsiteY3" fmla="*/ 959556 h 959556"/>
              <a:gd name="connsiteX4" fmla="*/ 0 w 1318507"/>
              <a:gd name="connsiteY4" fmla="*/ 932215 h 959556"/>
              <a:gd name="connsiteX5" fmla="*/ 41628 w 1318507"/>
              <a:gd name="connsiteY5" fmla="*/ 0 h 959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18507" h="959556">
                <a:moveTo>
                  <a:pt x="41628" y="0"/>
                </a:moveTo>
                <a:lnTo>
                  <a:pt x="764117" y="169333"/>
                </a:lnTo>
                <a:lnTo>
                  <a:pt x="1318507" y="135467"/>
                </a:lnTo>
                <a:lnTo>
                  <a:pt x="877005" y="959556"/>
                </a:lnTo>
                <a:lnTo>
                  <a:pt x="0" y="932215"/>
                </a:lnTo>
                <a:lnTo>
                  <a:pt x="41628" y="0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Freeform 7"/>
          <p:cNvSpPr/>
          <p:nvPr/>
        </p:nvSpPr>
        <p:spPr>
          <a:xfrm>
            <a:off x="4812754" y="3512961"/>
            <a:ext cx="1061155" cy="1083733"/>
          </a:xfrm>
          <a:custGeom>
            <a:avLst/>
            <a:gdLst>
              <a:gd name="connsiteX0" fmla="*/ 101600 w 1061155"/>
              <a:gd name="connsiteY0" fmla="*/ 146756 h 1083733"/>
              <a:gd name="connsiteX1" fmla="*/ 643466 w 1061155"/>
              <a:gd name="connsiteY1" fmla="*/ 0 h 1083733"/>
              <a:gd name="connsiteX2" fmla="*/ 1061155 w 1061155"/>
              <a:gd name="connsiteY2" fmla="*/ 282222 h 1083733"/>
              <a:gd name="connsiteX3" fmla="*/ 1061155 w 1061155"/>
              <a:gd name="connsiteY3" fmla="*/ 1061156 h 1083733"/>
              <a:gd name="connsiteX4" fmla="*/ 722489 w 1061155"/>
              <a:gd name="connsiteY4" fmla="*/ 1083733 h 1083733"/>
              <a:gd name="connsiteX5" fmla="*/ 0 w 1061155"/>
              <a:gd name="connsiteY5" fmla="*/ 914400 h 1083733"/>
              <a:gd name="connsiteX6" fmla="*/ 101600 w 1061155"/>
              <a:gd name="connsiteY6" fmla="*/ 146756 h 1083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61155" h="1083733">
                <a:moveTo>
                  <a:pt x="101600" y="146756"/>
                </a:moveTo>
                <a:lnTo>
                  <a:pt x="643466" y="0"/>
                </a:lnTo>
                <a:lnTo>
                  <a:pt x="1061155" y="282222"/>
                </a:lnTo>
                <a:lnTo>
                  <a:pt x="1061155" y="1061156"/>
                </a:lnTo>
                <a:lnTo>
                  <a:pt x="722489" y="1083733"/>
                </a:lnTo>
                <a:lnTo>
                  <a:pt x="0" y="914400"/>
                </a:lnTo>
                <a:lnTo>
                  <a:pt x="101600" y="146756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Freeform 8"/>
          <p:cNvSpPr/>
          <p:nvPr/>
        </p:nvSpPr>
        <p:spPr>
          <a:xfrm>
            <a:off x="5862620" y="3625850"/>
            <a:ext cx="1467556" cy="993422"/>
          </a:xfrm>
          <a:custGeom>
            <a:avLst/>
            <a:gdLst>
              <a:gd name="connsiteX0" fmla="*/ 0 w 1467556"/>
              <a:gd name="connsiteY0" fmla="*/ 959556 h 993422"/>
              <a:gd name="connsiteX1" fmla="*/ 11289 w 1467556"/>
              <a:gd name="connsiteY1" fmla="*/ 169333 h 993422"/>
              <a:gd name="connsiteX2" fmla="*/ 598312 w 1467556"/>
              <a:gd name="connsiteY2" fmla="*/ 0 h 993422"/>
              <a:gd name="connsiteX3" fmla="*/ 1377245 w 1467556"/>
              <a:gd name="connsiteY3" fmla="*/ 225778 h 993422"/>
              <a:gd name="connsiteX4" fmla="*/ 1467556 w 1467556"/>
              <a:gd name="connsiteY4" fmla="*/ 564444 h 993422"/>
              <a:gd name="connsiteX5" fmla="*/ 1151467 w 1467556"/>
              <a:gd name="connsiteY5" fmla="*/ 993422 h 993422"/>
              <a:gd name="connsiteX6" fmla="*/ 237067 w 1467556"/>
              <a:gd name="connsiteY6" fmla="*/ 925689 h 993422"/>
              <a:gd name="connsiteX7" fmla="*/ 0 w 1467556"/>
              <a:gd name="connsiteY7" fmla="*/ 959556 h 993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467556" h="993422">
                <a:moveTo>
                  <a:pt x="0" y="959556"/>
                </a:moveTo>
                <a:lnTo>
                  <a:pt x="11289" y="169333"/>
                </a:lnTo>
                <a:lnTo>
                  <a:pt x="598312" y="0"/>
                </a:lnTo>
                <a:lnTo>
                  <a:pt x="1377245" y="225778"/>
                </a:lnTo>
                <a:lnTo>
                  <a:pt x="1467556" y="564444"/>
                </a:lnTo>
                <a:lnTo>
                  <a:pt x="1151467" y="993422"/>
                </a:lnTo>
                <a:lnTo>
                  <a:pt x="237067" y="925689"/>
                </a:lnTo>
                <a:lnTo>
                  <a:pt x="0" y="959556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Freeform 9"/>
          <p:cNvSpPr/>
          <p:nvPr/>
        </p:nvSpPr>
        <p:spPr>
          <a:xfrm>
            <a:off x="5670709" y="4551539"/>
            <a:ext cx="1399823" cy="959555"/>
          </a:xfrm>
          <a:custGeom>
            <a:avLst/>
            <a:gdLst>
              <a:gd name="connsiteX0" fmla="*/ 0 w 1399823"/>
              <a:gd name="connsiteY0" fmla="*/ 824089 h 959555"/>
              <a:gd name="connsiteX1" fmla="*/ 767645 w 1399823"/>
              <a:gd name="connsiteY1" fmla="*/ 959555 h 959555"/>
              <a:gd name="connsiteX2" fmla="*/ 1399823 w 1399823"/>
              <a:gd name="connsiteY2" fmla="*/ 745067 h 959555"/>
              <a:gd name="connsiteX3" fmla="*/ 1377245 w 1399823"/>
              <a:gd name="connsiteY3" fmla="*/ 67733 h 959555"/>
              <a:gd name="connsiteX4" fmla="*/ 428978 w 1399823"/>
              <a:gd name="connsiteY4" fmla="*/ 0 h 959555"/>
              <a:gd name="connsiteX5" fmla="*/ 0 w 1399823"/>
              <a:gd name="connsiteY5" fmla="*/ 824089 h 959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99823" h="959555">
                <a:moveTo>
                  <a:pt x="0" y="824089"/>
                </a:moveTo>
                <a:lnTo>
                  <a:pt x="767645" y="959555"/>
                </a:lnTo>
                <a:lnTo>
                  <a:pt x="1399823" y="745067"/>
                </a:lnTo>
                <a:lnTo>
                  <a:pt x="1377245" y="67733"/>
                </a:lnTo>
                <a:lnTo>
                  <a:pt x="428978" y="0"/>
                </a:lnTo>
                <a:lnTo>
                  <a:pt x="0" y="824089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Freeform 10"/>
          <p:cNvSpPr/>
          <p:nvPr/>
        </p:nvSpPr>
        <p:spPr>
          <a:xfrm>
            <a:off x="4809226" y="5365749"/>
            <a:ext cx="1701800" cy="1071033"/>
          </a:xfrm>
          <a:custGeom>
            <a:avLst/>
            <a:gdLst>
              <a:gd name="connsiteX0" fmla="*/ 0 w 1701800"/>
              <a:gd name="connsiteY0" fmla="*/ 323850 h 933450"/>
              <a:gd name="connsiteX1" fmla="*/ 901700 w 1701800"/>
              <a:gd name="connsiteY1" fmla="*/ 933450 h 933450"/>
              <a:gd name="connsiteX2" fmla="*/ 1701800 w 1701800"/>
              <a:gd name="connsiteY2" fmla="*/ 768350 h 933450"/>
              <a:gd name="connsiteX3" fmla="*/ 1651000 w 1701800"/>
              <a:gd name="connsiteY3" fmla="*/ 139700 h 933450"/>
              <a:gd name="connsiteX4" fmla="*/ 863600 w 1701800"/>
              <a:gd name="connsiteY4" fmla="*/ 6350 h 933450"/>
              <a:gd name="connsiteX5" fmla="*/ 215900 w 1701800"/>
              <a:gd name="connsiteY5" fmla="*/ 0 h 933450"/>
              <a:gd name="connsiteX6" fmla="*/ 0 w 1701800"/>
              <a:gd name="connsiteY6" fmla="*/ 323850 h 933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01800" h="933450">
                <a:moveTo>
                  <a:pt x="0" y="323850"/>
                </a:moveTo>
                <a:lnTo>
                  <a:pt x="901700" y="933450"/>
                </a:lnTo>
                <a:lnTo>
                  <a:pt x="1701800" y="768350"/>
                </a:lnTo>
                <a:lnTo>
                  <a:pt x="1651000" y="139700"/>
                </a:lnTo>
                <a:lnTo>
                  <a:pt x="863600" y="6350"/>
                </a:lnTo>
                <a:lnTo>
                  <a:pt x="215900" y="0"/>
                </a:lnTo>
                <a:lnTo>
                  <a:pt x="0" y="323850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" name="TextBox 11"/>
          <p:cNvSpPr txBox="1"/>
          <p:nvPr/>
        </p:nvSpPr>
        <p:spPr>
          <a:xfrm>
            <a:off x="838200" y="1411667"/>
            <a:ext cx="38738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/>
              <a:t>Junction proteins connect cells!</a:t>
            </a:r>
            <a:endParaRPr lang="en-CA" sz="2000" dirty="0"/>
          </a:p>
        </p:txBody>
      </p:sp>
      <p:grpSp>
        <p:nvGrpSpPr>
          <p:cNvPr id="232" name="Group 231"/>
          <p:cNvGrpSpPr/>
          <p:nvPr/>
        </p:nvGrpSpPr>
        <p:grpSpPr>
          <a:xfrm>
            <a:off x="3065007" y="3528659"/>
            <a:ext cx="603375" cy="2637714"/>
            <a:chOff x="3065007" y="3528659"/>
            <a:chExt cx="603375" cy="2637714"/>
          </a:xfrm>
        </p:grpSpPr>
        <p:sp>
          <p:nvSpPr>
            <p:cNvPr id="17" name="Oval 16"/>
            <p:cNvSpPr/>
            <p:nvPr/>
          </p:nvSpPr>
          <p:spPr>
            <a:xfrm>
              <a:off x="3417147" y="4167719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8" name="Oval 17"/>
            <p:cNvSpPr/>
            <p:nvPr/>
          </p:nvSpPr>
          <p:spPr>
            <a:xfrm>
              <a:off x="3513808" y="4245330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9" name="Oval 18"/>
            <p:cNvSpPr/>
            <p:nvPr/>
          </p:nvSpPr>
          <p:spPr>
            <a:xfrm>
              <a:off x="3387867" y="4284135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0" name="Oval 19"/>
            <p:cNvSpPr/>
            <p:nvPr/>
          </p:nvSpPr>
          <p:spPr>
            <a:xfrm>
              <a:off x="3492994" y="4358924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1" name="Oval 20"/>
            <p:cNvSpPr/>
            <p:nvPr/>
          </p:nvSpPr>
          <p:spPr>
            <a:xfrm>
              <a:off x="3382046" y="4413956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2" name="Oval 21"/>
            <p:cNvSpPr/>
            <p:nvPr/>
          </p:nvSpPr>
          <p:spPr>
            <a:xfrm>
              <a:off x="3488937" y="4480277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3" name="Oval 22"/>
            <p:cNvSpPr/>
            <p:nvPr/>
          </p:nvSpPr>
          <p:spPr>
            <a:xfrm>
              <a:off x="3585598" y="4557888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4" name="Oval 23"/>
            <p:cNvSpPr/>
            <p:nvPr/>
          </p:nvSpPr>
          <p:spPr>
            <a:xfrm>
              <a:off x="3459657" y="4596693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5" name="Oval 24"/>
            <p:cNvSpPr/>
            <p:nvPr/>
          </p:nvSpPr>
          <p:spPr>
            <a:xfrm>
              <a:off x="3564784" y="4671482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6" name="Oval 25"/>
            <p:cNvSpPr/>
            <p:nvPr/>
          </p:nvSpPr>
          <p:spPr>
            <a:xfrm>
              <a:off x="3453836" y="4726514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7" name="Oval 26"/>
            <p:cNvSpPr/>
            <p:nvPr/>
          </p:nvSpPr>
          <p:spPr>
            <a:xfrm>
              <a:off x="3260160" y="4452761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8" name="Oval 27"/>
            <p:cNvSpPr/>
            <p:nvPr/>
          </p:nvSpPr>
          <p:spPr>
            <a:xfrm>
              <a:off x="3356821" y="4530372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9" name="Oval 28"/>
            <p:cNvSpPr/>
            <p:nvPr/>
          </p:nvSpPr>
          <p:spPr>
            <a:xfrm>
              <a:off x="3230880" y="4569177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0" name="Oval 29"/>
            <p:cNvSpPr/>
            <p:nvPr/>
          </p:nvSpPr>
          <p:spPr>
            <a:xfrm>
              <a:off x="3336007" y="4643966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1" name="Oval 30"/>
            <p:cNvSpPr/>
            <p:nvPr/>
          </p:nvSpPr>
          <p:spPr>
            <a:xfrm>
              <a:off x="3225059" y="4698998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2" name="Oval 31"/>
            <p:cNvSpPr/>
            <p:nvPr/>
          </p:nvSpPr>
          <p:spPr>
            <a:xfrm>
              <a:off x="3185725" y="4138791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3" name="Oval 32"/>
            <p:cNvSpPr/>
            <p:nvPr/>
          </p:nvSpPr>
          <p:spPr>
            <a:xfrm>
              <a:off x="3282386" y="4216402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4" name="Oval 33"/>
            <p:cNvSpPr/>
            <p:nvPr/>
          </p:nvSpPr>
          <p:spPr>
            <a:xfrm>
              <a:off x="3156445" y="4255207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5" name="Oval 34"/>
            <p:cNvSpPr/>
            <p:nvPr/>
          </p:nvSpPr>
          <p:spPr>
            <a:xfrm>
              <a:off x="3261572" y="4329996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6" name="Oval 35"/>
            <p:cNvSpPr/>
            <p:nvPr/>
          </p:nvSpPr>
          <p:spPr>
            <a:xfrm>
              <a:off x="3150624" y="4385028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7" name="Oval 36"/>
            <p:cNvSpPr/>
            <p:nvPr/>
          </p:nvSpPr>
          <p:spPr>
            <a:xfrm>
              <a:off x="3331530" y="4768506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8" name="Oval 37"/>
            <p:cNvSpPr/>
            <p:nvPr/>
          </p:nvSpPr>
          <p:spPr>
            <a:xfrm>
              <a:off x="3428191" y="4846117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39" name="Oval 38"/>
            <p:cNvSpPr/>
            <p:nvPr/>
          </p:nvSpPr>
          <p:spPr>
            <a:xfrm>
              <a:off x="3302250" y="4884922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0" name="Oval 39"/>
            <p:cNvSpPr/>
            <p:nvPr/>
          </p:nvSpPr>
          <p:spPr>
            <a:xfrm>
              <a:off x="3407377" y="4959711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1" name="Oval 40"/>
            <p:cNvSpPr/>
            <p:nvPr/>
          </p:nvSpPr>
          <p:spPr>
            <a:xfrm>
              <a:off x="3296429" y="5014743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2" name="Oval 41"/>
            <p:cNvSpPr/>
            <p:nvPr/>
          </p:nvSpPr>
          <p:spPr>
            <a:xfrm>
              <a:off x="3403320" y="5081064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3" name="Oval 42"/>
            <p:cNvSpPr/>
            <p:nvPr/>
          </p:nvSpPr>
          <p:spPr>
            <a:xfrm>
              <a:off x="3499981" y="5158675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4" name="Oval 43"/>
            <p:cNvSpPr/>
            <p:nvPr/>
          </p:nvSpPr>
          <p:spPr>
            <a:xfrm>
              <a:off x="3374040" y="5197480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5" name="Oval 44"/>
            <p:cNvSpPr/>
            <p:nvPr/>
          </p:nvSpPr>
          <p:spPr>
            <a:xfrm>
              <a:off x="3479167" y="5272269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6" name="Oval 45"/>
            <p:cNvSpPr/>
            <p:nvPr/>
          </p:nvSpPr>
          <p:spPr>
            <a:xfrm>
              <a:off x="3368219" y="5327301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7" name="Oval 46"/>
            <p:cNvSpPr/>
            <p:nvPr/>
          </p:nvSpPr>
          <p:spPr>
            <a:xfrm>
              <a:off x="3174543" y="5053548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8" name="Oval 47"/>
            <p:cNvSpPr/>
            <p:nvPr/>
          </p:nvSpPr>
          <p:spPr>
            <a:xfrm>
              <a:off x="3271204" y="5131159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9" name="Oval 48"/>
            <p:cNvSpPr/>
            <p:nvPr/>
          </p:nvSpPr>
          <p:spPr>
            <a:xfrm>
              <a:off x="3145263" y="5169964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0" name="Oval 49"/>
            <p:cNvSpPr/>
            <p:nvPr/>
          </p:nvSpPr>
          <p:spPr>
            <a:xfrm>
              <a:off x="3250390" y="5244753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1" name="Oval 50"/>
            <p:cNvSpPr/>
            <p:nvPr/>
          </p:nvSpPr>
          <p:spPr>
            <a:xfrm>
              <a:off x="3139442" y="5299785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2" name="Oval 51"/>
            <p:cNvSpPr/>
            <p:nvPr/>
          </p:nvSpPr>
          <p:spPr>
            <a:xfrm>
              <a:off x="3100108" y="4739578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3" name="Oval 52"/>
            <p:cNvSpPr/>
            <p:nvPr/>
          </p:nvSpPr>
          <p:spPr>
            <a:xfrm>
              <a:off x="3196769" y="4817189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4" name="Oval 53"/>
            <p:cNvSpPr/>
            <p:nvPr/>
          </p:nvSpPr>
          <p:spPr>
            <a:xfrm>
              <a:off x="3070828" y="4855994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5" name="Oval 54"/>
            <p:cNvSpPr/>
            <p:nvPr/>
          </p:nvSpPr>
          <p:spPr>
            <a:xfrm>
              <a:off x="3175955" y="4930783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6" name="Oval 55"/>
            <p:cNvSpPr/>
            <p:nvPr/>
          </p:nvSpPr>
          <p:spPr>
            <a:xfrm>
              <a:off x="3065007" y="4985815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7" name="Oval 56"/>
            <p:cNvSpPr/>
            <p:nvPr/>
          </p:nvSpPr>
          <p:spPr>
            <a:xfrm>
              <a:off x="3550383" y="4795835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8" name="Oval 57"/>
            <p:cNvSpPr/>
            <p:nvPr/>
          </p:nvSpPr>
          <p:spPr>
            <a:xfrm>
              <a:off x="3529569" y="4909429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9" name="Oval 58"/>
            <p:cNvSpPr/>
            <p:nvPr/>
          </p:nvSpPr>
          <p:spPr>
            <a:xfrm>
              <a:off x="3590771" y="5233463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0" name="Oval 59"/>
            <p:cNvSpPr/>
            <p:nvPr/>
          </p:nvSpPr>
          <p:spPr>
            <a:xfrm>
              <a:off x="3511004" y="5023027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1" name="Oval 60"/>
            <p:cNvSpPr/>
            <p:nvPr/>
          </p:nvSpPr>
          <p:spPr>
            <a:xfrm>
              <a:off x="3482067" y="3811586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3" name="Oval 62"/>
            <p:cNvSpPr/>
            <p:nvPr/>
          </p:nvSpPr>
          <p:spPr>
            <a:xfrm>
              <a:off x="3452787" y="3928002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5" name="Oval 64"/>
            <p:cNvSpPr/>
            <p:nvPr/>
          </p:nvSpPr>
          <p:spPr>
            <a:xfrm>
              <a:off x="3446966" y="4057823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7" name="Oval 66"/>
            <p:cNvSpPr/>
            <p:nvPr/>
          </p:nvSpPr>
          <p:spPr>
            <a:xfrm>
              <a:off x="3325080" y="4096628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8" name="Oval 67"/>
            <p:cNvSpPr/>
            <p:nvPr/>
          </p:nvSpPr>
          <p:spPr>
            <a:xfrm>
              <a:off x="3250645" y="3782658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69" name="Oval 68"/>
            <p:cNvSpPr/>
            <p:nvPr/>
          </p:nvSpPr>
          <p:spPr>
            <a:xfrm>
              <a:off x="3347306" y="3860269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0" name="Oval 69"/>
            <p:cNvSpPr/>
            <p:nvPr/>
          </p:nvSpPr>
          <p:spPr>
            <a:xfrm>
              <a:off x="3221365" y="3899074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1" name="Oval 70"/>
            <p:cNvSpPr/>
            <p:nvPr/>
          </p:nvSpPr>
          <p:spPr>
            <a:xfrm>
              <a:off x="3326492" y="3973863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2" name="Oval 71"/>
            <p:cNvSpPr/>
            <p:nvPr/>
          </p:nvSpPr>
          <p:spPr>
            <a:xfrm>
              <a:off x="3215544" y="4028895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3" name="Oval 72"/>
            <p:cNvSpPr/>
            <p:nvPr/>
          </p:nvSpPr>
          <p:spPr>
            <a:xfrm>
              <a:off x="3547252" y="3557587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4" name="Oval 73"/>
            <p:cNvSpPr/>
            <p:nvPr/>
          </p:nvSpPr>
          <p:spPr>
            <a:xfrm>
              <a:off x="3517972" y="3674003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5" name="Oval 74"/>
            <p:cNvSpPr/>
            <p:nvPr/>
          </p:nvSpPr>
          <p:spPr>
            <a:xfrm>
              <a:off x="3315830" y="3528659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6" name="Oval 75"/>
            <p:cNvSpPr/>
            <p:nvPr/>
          </p:nvSpPr>
          <p:spPr>
            <a:xfrm>
              <a:off x="3412491" y="3606270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7" name="Oval 76"/>
            <p:cNvSpPr/>
            <p:nvPr/>
          </p:nvSpPr>
          <p:spPr>
            <a:xfrm>
              <a:off x="3286550" y="3645075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8" name="Oval 77"/>
            <p:cNvSpPr/>
            <p:nvPr/>
          </p:nvSpPr>
          <p:spPr>
            <a:xfrm>
              <a:off x="3391677" y="3719864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80" name="Oval 79"/>
            <p:cNvSpPr/>
            <p:nvPr/>
          </p:nvSpPr>
          <p:spPr>
            <a:xfrm>
              <a:off x="3472198" y="5418316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81" name="Oval 80"/>
            <p:cNvSpPr/>
            <p:nvPr/>
          </p:nvSpPr>
          <p:spPr>
            <a:xfrm>
              <a:off x="3442918" y="5534732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82" name="Oval 81"/>
            <p:cNvSpPr/>
            <p:nvPr/>
          </p:nvSpPr>
          <p:spPr>
            <a:xfrm>
              <a:off x="3240776" y="5389388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83" name="Oval 82"/>
            <p:cNvSpPr/>
            <p:nvPr/>
          </p:nvSpPr>
          <p:spPr>
            <a:xfrm>
              <a:off x="3337437" y="5466999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84" name="Oval 83"/>
            <p:cNvSpPr/>
            <p:nvPr/>
          </p:nvSpPr>
          <p:spPr>
            <a:xfrm>
              <a:off x="3211496" y="5505804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85" name="Oval 84"/>
            <p:cNvSpPr/>
            <p:nvPr/>
          </p:nvSpPr>
          <p:spPr>
            <a:xfrm>
              <a:off x="3316623" y="5580593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86" name="Oval 85"/>
            <p:cNvSpPr/>
            <p:nvPr/>
          </p:nvSpPr>
          <p:spPr>
            <a:xfrm>
              <a:off x="3572739" y="5505804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87" name="Oval 86"/>
            <p:cNvSpPr/>
            <p:nvPr/>
          </p:nvSpPr>
          <p:spPr>
            <a:xfrm>
              <a:off x="3543459" y="5622220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88" name="Oval 87"/>
            <p:cNvSpPr/>
            <p:nvPr/>
          </p:nvSpPr>
          <p:spPr>
            <a:xfrm>
              <a:off x="3416945" y="5661726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90" name="Oval 89"/>
            <p:cNvSpPr/>
            <p:nvPr/>
          </p:nvSpPr>
          <p:spPr>
            <a:xfrm>
              <a:off x="3387665" y="5778142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91" name="Oval 90"/>
            <p:cNvSpPr/>
            <p:nvPr/>
          </p:nvSpPr>
          <p:spPr>
            <a:xfrm>
              <a:off x="3492792" y="5852931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92" name="Oval 91"/>
            <p:cNvSpPr/>
            <p:nvPr/>
          </p:nvSpPr>
          <p:spPr>
            <a:xfrm>
              <a:off x="3289880" y="5697009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93" name="Oval 92"/>
            <p:cNvSpPr/>
            <p:nvPr/>
          </p:nvSpPr>
          <p:spPr>
            <a:xfrm>
              <a:off x="3163366" y="5736515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94" name="Oval 93"/>
            <p:cNvSpPr/>
            <p:nvPr/>
          </p:nvSpPr>
          <p:spPr>
            <a:xfrm>
              <a:off x="3260027" y="5814126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95" name="Oval 94"/>
            <p:cNvSpPr/>
            <p:nvPr/>
          </p:nvSpPr>
          <p:spPr>
            <a:xfrm>
              <a:off x="3134086" y="5852931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96" name="Oval 95"/>
            <p:cNvSpPr/>
            <p:nvPr/>
          </p:nvSpPr>
          <p:spPr>
            <a:xfrm>
              <a:off x="3239213" y="5927720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97" name="Oval 96"/>
            <p:cNvSpPr/>
            <p:nvPr/>
          </p:nvSpPr>
          <p:spPr>
            <a:xfrm>
              <a:off x="3359072" y="5897557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98" name="Oval 97"/>
            <p:cNvSpPr/>
            <p:nvPr/>
          </p:nvSpPr>
          <p:spPr>
            <a:xfrm>
              <a:off x="3455733" y="5975168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99" name="Oval 98"/>
            <p:cNvSpPr/>
            <p:nvPr/>
          </p:nvSpPr>
          <p:spPr>
            <a:xfrm>
              <a:off x="3329792" y="6013973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00" name="Oval 99"/>
            <p:cNvSpPr/>
            <p:nvPr/>
          </p:nvSpPr>
          <p:spPr>
            <a:xfrm>
              <a:off x="3434919" y="6088762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105" name="Group 104"/>
          <p:cNvGrpSpPr/>
          <p:nvPr/>
        </p:nvGrpSpPr>
        <p:grpSpPr>
          <a:xfrm>
            <a:off x="3636706" y="3697704"/>
            <a:ext cx="117656" cy="121572"/>
            <a:chOff x="3621730" y="2726154"/>
            <a:chExt cx="117656" cy="121572"/>
          </a:xfrm>
        </p:grpSpPr>
        <p:sp>
          <p:nvSpPr>
            <p:cNvPr id="101" name="Rounded Rectangle 100"/>
            <p:cNvSpPr/>
            <p:nvPr/>
          </p:nvSpPr>
          <p:spPr>
            <a:xfrm rot="17261452">
              <a:off x="3618676" y="2729208"/>
              <a:ext cx="121572" cy="11546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04" name="Rectangle 103"/>
            <p:cNvSpPr/>
            <p:nvPr/>
          </p:nvSpPr>
          <p:spPr>
            <a:xfrm rot="988925">
              <a:off x="3626756" y="2748912"/>
              <a:ext cx="112630" cy="7449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112" name="Group 111"/>
          <p:cNvGrpSpPr/>
          <p:nvPr/>
        </p:nvGrpSpPr>
        <p:grpSpPr>
          <a:xfrm rot="20260313">
            <a:off x="3646269" y="5688882"/>
            <a:ext cx="117656" cy="121572"/>
            <a:chOff x="3621730" y="2726154"/>
            <a:chExt cx="117656" cy="121572"/>
          </a:xfrm>
        </p:grpSpPr>
        <p:sp>
          <p:nvSpPr>
            <p:cNvPr id="113" name="Rounded Rectangle 112"/>
            <p:cNvSpPr/>
            <p:nvPr/>
          </p:nvSpPr>
          <p:spPr>
            <a:xfrm rot="17261452">
              <a:off x="3618676" y="2729208"/>
              <a:ext cx="121572" cy="11546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14" name="Rectangle 113"/>
            <p:cNvSpPr/>
            <p:nvPr/>
          </p:nvSpPr>
          <p:spPr>
            <a:xfrm rot="988925">
              <a:off x="3626756" y="2748912"/>
              <a:ext cx="112630" cy="7449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115" name="Group 114"/>
          <p:cNvGrpSpPr/>
          <p:nvPr/>
        </p:nvGrpSpPr>
        <p:grpSpPr>
          <a:xfrm rot="4556695">
            <a:off x="4154041" y="5289094"/>
            <a:ext cx="117724" cy="121572"/>
            <a:chOff x="3621730" y="2726154"/>
            <a:chExt cx="117724" cy="121572"/>
          </a:xfrm>
        </p:grpSpPr>
        <p:sp>
          <p:nvSpPr>
            <p:cNvPr id="116" name="Rounded Rectangle 115"/>
            <p:cNvSpPr/>
            <p:nvPr/>
          </p:nvSpPr>
          <p:spPr>
            <a:xfrm rot="17261452">
              <a:off x="3618676" y="2729208"/>
              <a:ext cx="121572" cy="11546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17" name="Rectangle 116"/>
            <p:cNvSpPr/>
            <p:nvPr/>
          </p:nvSpPr>
          <p:spPr>
            <a:xfrm rot="988925">
              <a:off x="3623465" y="2748436"/>
              <a:ext cx="115989" cy="7449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118" name="Group 117"/>
          <p:cNvGrpSpPr/>
          <p:nvPr/>
        </p:nvGrpSpPr>
        <p:grpSpPr>
          <a:xfrm rot="4249073">
            <a:off x="5305048" y="5301972"/>
            <a:ext cx="117724" cy="121572"/>
            <a:chOff x="3621730" y="2726154"/>
            <a:chExt cx="117724" cy="121572"/>
          </a:xfrm>
        </p:grpSpPr>
        <p:sp>
          <p:nvSpPr>
            <p:cNvPr id="119" name="Rounded Rectangle 118"/>
            <p:cNvSpPr/>
            <p:nvPr/>
          </p:nvSpPr>
          <p:spPr>
            <a:xfrm rot="17261452">
              <a:off x="3618676" y="2729208"/>
              <a:ext cx="121572" cy="11546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20" name="Rectangle 119"/>
            <p:cNvSpPr/>
            <p:nvPr/>
          </p:nvSpPr>
          <p:spPr>
            <a:xfrm rot="988925">
              <a:off x="3623465" y="2748436"/>
              <a:ext cx="115989" cy="7449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121" name="Group 120"/>
          <p:cNvGrpSpPr/>
          <p:nvPr/>
        </p:nvGrpSpPr>
        <p:grpSpPr>
          <a:xfrm rot="9850885">
            <a:off x="4746085" y="4790352"/>
            <a:ext cx="117724" cy="121572"/>
            <a:chOff x="3621730" y="2726154"/>
            <a:chExt cx="117724" cy="121572"/>
          </a:xfrm>
        </p:grpSpPr>
        <p:sp>
          <p:nvSpPr>
            <p:cNvPr id="122" name="Rounded Rectangle 121"/>
            <p:cNvSpPr/>
            <p:nvPr/>
          </p:nvSpPr>
          <p:spPr>
            <a:xfrm rot="17261452">
              <a:off x="3618676" y="2729208"/>
              <a:ext cx="121572" cy="11546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23" name="Rectangle 122"/>
            <p:cNvSpPr/>
            <p:nvPr/>
          </p:nvSpPr>
          <p:spPr>
            <a:xfrm rot="988925">
              <a:off x="3623465" y="2748436"/>
              <a:ext cx="115989" cy="7449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124" name="Group 123"/>
          <p:cNvGrpSpPr/>
          <p:nvPr/>
        </p:nvGrpSpPr>
        <p:grpSpPr>
          <a:xfrm rot="10298569">
            <a:off x="4818795" y="3816761"/>
            <a:ext cx="117724" cy="121572"/>
            <a:chOff x="3621730" y="2726154"/>
            <a:chExt cx="117724" cy="121572"/>
          </a:xfrm>
        </p:grpSpPr>
        <p:sp>
          <p:nvSpPr>
            <p:cNvPr id="125" name="Rounded Rectangle 124"/>
            <p:cNvSpPr/>
            <p:nvPr/>
          </p:nvSpPr>
          <p:spPr>
            <a:xfrm rot="17261452">
              <a:off x="3618676" y="2729208"/>
              <a:ext cx="121572" cy="11546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26" name="Rectangle 125"/>
            <p:cNvSpPr/>
            <p:nvPr/>
          </p:nvSpPr>
          <p:spPr>
            <a:xfrm rot="988925">
              <a:off x="3623465" y="2748436"/>
              <a:ext cx="115989" cy="7449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127" name="Group 126"/>
          <p:cNvGrpSpPr/>
          <p:nvPr/>
        </p:nvGrpSpPr>
        <p:grpSpPr>
          <a:xfrm rot="10298569">
            <a:off x="4771505" y="4108911"/>
            <a:ext cx="117724" cy="121572"/>
            <a:chOff x="3621730" y="2726154"/>
            <a:chExt cx="117724" cy="121572"/>
          </a:xfrm>
        </p:grpSpPr>
        <p:sp>
          <p:nvSpPr>
            <p:cNvPr id="128" name="Rounded Rectangle 127"/>
            <p:cNvSpPr/>
            <p:nvPr/>
          </p:nvSpPr>
          <p:spPr>
            <a:xfrm rot="17261452">
              <a:off x="3618676" y="2729208"/>
              <a:ext cx="121572" cy="11546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29" name="Rectangle 128"/>
            <p:cNvSpPr/>
            <p:nvPr/>
          </p:nvSpPr>
          <p:spPr>
            <a:xfrm rot="988925">
              <a:off x="3623465" y="2748436"/>
              <a:ext cx="115989" cy="7449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130" name="Group 129"/>
          <p:cNvGrpSpPr/>
          <p:nvPr/>
        </p:nvGrpSpPr>
        <p:grpSpPr>
          <a:xfrm rot="14713408">
            <a:off x="4346415" y="4416688"/>
            <a:ext cx="117724" cy="121572"/>
            <a:chOff x="3621730" y="2726154"/>
            <a:chExt cx="117724" cy="121572"/>
          </a:xfrm>
        </p:grpSpPr>
        <p:sp>
          <p:nvSpPr>
            <p:cNvPr id="131" name="Rounded Rectangle 130"/>
            <p:cNvSpPr/>
            <p:nvPr/>
          </p:nvSpPr>
          <p:spPr>
            <a:xfrm rot="17261452">
              <a:off x="3618676" y="2729208"/>
              <a:ext cx="121572" cy="11546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32" name="Rectangle 131"/>
            <p:cNvSpPr/>
            <p:nvPr/>
          </p:nvSpPr>
          <p:spPr>
            <a:xfrm rot="988925">
              <a:off x="3623465" y="2748436"/>
              <a:ext cx="115989" cy="7449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133" name="Group 132"/>
          <p:cNvGrpSpPr/>
          <p:nvPr/>
        </p:nvGrpSpPr>
        <p:grpSpPr>
          <a:xfrm rot="15510495">
            <a:off x="5460099" y="4531777"/>
            <a:ext cx="117724" cy="121572"/>
            <a:chOff x="3621730" y="2726154"/>
            <a:chExt cx="117724" cy="121572"/>
          </a:xfrm>
        </p:grpSpPr>
        <p:sp>
          <p:nvSpPr>
            <p:cNvPr id="134" name="Rounded Rectangle 133"/>
            <p:cNvSpPr/>
            <p:nvPr/>
          </p:nvSpPr>
          <p:spPr>
            <a:xfrm rot="17261452">
              <a:off x="3618676" y="2729208"/>
              <a:ext cx="121572" cy="11546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35" name="Rectangle 134"/>
            <p:cNvSpPr/>
            <p:nvPr/>
          </p:nvSpPr>
          <p:spPr>
            <a:xfrm rot="988925">
              <a:off x="3623465" y="2748436"/>
              <a:ext cx="115989" cy="7449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136" name="Group 135"/>
          <p:cNvGrpSpPr/>
          <p:nvPr/>
        </p:nvGrpSpPr>
        <p:grpSpPr>
          <a:xfrm rot="11336886">
            <a:off x="5860323" y="4866380"/>
            <a:ext cx="117724" cy="121572"/>
            <a:chOff x="3621730" y="2726154"/>
            <a:chExt cx="117724" cy="121572"/>
          </a:xfrm>
        </p:grpSpPr>
        <p:sp>
          <p:nvSpPr>
            <p:cNvPr id="137" name="Rounded Rectangle 136"/>
            <p:cNvSpPr/>
            <p:nvPr/>
          </p:nvSpPr>
          <p:spPr>
            <a:xfrm rot="17261452">
              <a:off x="3618676" y="2729208"/>
              <a:ext cx="121572" cy="11546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38" name="Rectangle 137"/>
            <p:cNvSpPr/>
            <p:nvPr/>
          </p:nvSpPr>
          <p:spPr>
            <a:xfrm rot="988925">
              <a:off x="3623465" y="2748436"/>
              <a:ext cx="115989" cy="7449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139" name="Group 138"/>
          <p:cNvGrpSpPr/>
          <p:nvPr/>
        </p:nvGrpSpPr>
        <p:grpSpPr>
          <a:xfrm rot="15536968">
            <a:off x="6514948" y="4529671"/>
            <a:ext cx="117724" cy="121572"/>
            <a:chOff x="3621730" y="2726154"/>
            <a:chExt cx="117724" cy="121572"/>
          </a:xfrm>
        </p:grpSpPr>
        <p:sp>
          <p:nvSpPr>
            <p:cNvPr id="140" name="Rounded Rectangle 139"/>
            <p:cNvSpPr/>
            <p:nvPr/>
          </p:nvSpPr>
          <p:spPr>
            <a:xfrm rot="17261452">
              <a:off x="3618676" y="2729208"/>
              <a:ext cx="121572" cy="11546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41" name="Rectangle 140"/>
            <p:cNvSpPr/>
            <p:nvPr/>
          </p:nvSpPr>
          <p:spPr>
            <a:xfrm rot="988925">
              <a:off x="3623465" y="2748436"/>
              <a:ext cx="115989" cy="7449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142" name="Group 141"/>
          <p:cNvGrpSpPr/>
          <p:nvPr/>
        </p:nvGrpSpPr>
        <p:grpSpPr>
          <a:xfrm rot="5112368">
            <a:off x="6063924" y="5406213"/>
            <a:ext cx="117724" cy="121572"/>
            <a:chOff x="3621730" y="2726154"/>
            <a:chExt cx="117724" cy="121572"/>
          </a:xfrm>
        </p:grpSpPr>
        <p:sp>
          <p:nvSpPr>
            <p:cNvPr id="143" name="Rounded Rectangle 142"/>
            <p:cNvSpPr/>
            <p:nvPr/>
          </p:nvSpPr>
          <p:spPr>
            <a:xfrm rot="17261452">
              <a:off x="3618676" y="2729208"/>
              <a:ext cx="121572" cy="11546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44" name="Rectangle 143"/>
            <p:cNvSpPr/>
            <p:nvPr/>
          </p:nvSpPr>
          <p:spPr>
            <a:xfrm rot="988925">
              <a:off x="3623465" y="2748436"/>
              <a:ext cx="115989" cy="7449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145" name="Group 144"/>
          <p:cNvGrpSpPr/>
          <p:nvPr/>
        </p:nvGrpSpPr>
        <p:grpSpPr>
          <a:xfrm rot="19599463">
            <a:off x="7234360" y="3951881"/>
            <a:ext cx="117724" cy="121572"/>
            <a:chOff x="3621730" y="2726154"/>
            <a:chExt cx="117724" cy="121572"/>
          </a:xfrm>
        </p:grpSpPr>
        <p:sp>
          <p:nvSpPr>
            <p:cNvPr id="146" name="Rounded Rectangle 145"/>
            <p:cNvSpPr/>
            <p:nvPr/>
          </p:nvSpPr>
          <p:spPr>
            <a:xfrm rot="17261452">
              <a:off x="3618676" y="2729208"/>
              <a:ext cx="121572" cy="11546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47" name="Rectangle 146"/>
            <p:cNvSpPr/>
            <p:nvPr/>
          </p:nvSpPr>
          <p:spPr>
            <a:xfrm rot="988925">
              <a:off x="3623465" y="2748436"/>
              <a:ext cx="115989" cy="7449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148" name="Group 147"/>
          <p:cNvGrpSpPr/>
          <p:nvPr/>
        </p:nvGrpSpPr>
        <p:grpSpPr>
          <a:xfrm rot="20477098">
            <a:off x="6990984" y="4819797"/>
            <a:ext cx="117724" cy="121572"/>
            <a:chOff x="3621730" y="2726154"/>
            <a:chExt cx="117724" cy="121572"/>
          </a:xfrm>
        </p:grpSpPr>
        <p:sp>
          <p:nvSpPr>
            <p:cNvPr id="149" name="Rounded Rectangle 148"/>
            <p:cNvSpPr/>
            <p:nvPr/>
          </p:nvSpPr>
          <p:spPr>
            <a:xfrm rot="17261452">
              <a:off x="3618676" y="2729208"/>
              <a:ext cx="121572" cy="11546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50" name="Rectangle 149"/>
            <p:cNvSpPr/>
            <p:nvPr/>
          </p:nvSpPr>
          <p:spPr>
            <a:xfrm rot="988925">
              <a:off x="3623465" y="2748436"/>
              <a:ext cx="115989" cy="7449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151" name="Group 150"/>
          <p:cNvGrpSpPr/>
          <p:nvPr/>
        </p:nvGrpSpPr>
        <p:grpSpPr>
          <a:xfrm rot="20138777">
            <a:off x="6427762" y="5787705"/>
            <a:ext cx="117724" cy="121572"/>
            <a:chOff x="3621730" y="2726154"/>
            <a:chExt cx="117724" cy="121572"/>
          </a:xfrm>
        </p:grpSpPr>
        <p:sp>
          <p:nvSpPr>
            <p:cNvPr id="152" name="Rounded Rectangle 151"/>
            <p:cNvSpPr/>
            <p:nvPr/>
          </p:nvSpPr>
          <p:spPr>
            <a:xfrm rot="17261452">
              <a:off x="3618676" y="2729208"/>
              <a:ext cx="121572" cy="11546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53" name="Rectangle 152"/>
            <p:cNvSpPr/>
            <p:nvPr/>
          </p:nvSpPr>
          <p:spPr>
            <a:xfrm rot="988925">
              <a:off x="3623465" y="2748436"/>
              <a:ext cx="115989" cy="74497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226" name="Group 225"/>
          <p:cNvGrpSpPr/>
          <p:nvPr/>
        </p:nvGrpSpPr>
        <p:grpSpPr>
          <a:xfrm>
            <a:off x="3779993" y="3683034"/>
            <a:ext cx="3311695" cy="2588732"/>
            <a:chOff x="3765017" y="2711484"/>
            <a:chExt cx="3311695" cy="2588732"/>
          </a:xfrm>
        </p:grpSpPr>
        <p:sp>
          <p:nvSpPr>
            <p:cNvPr id="154" name="Oval 153"/>
            <p:cNvSpPr/>
            <p:nvPr/>
          </p:nvSpPr>
          <p:spPr>
            <a:xfrm>
              <a:off x="3849955" y="2730090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55" name="Oval 154"/>
            <p:cNvSpPr/>
            <p:nvPr/>
          </p:nvSpPr>
          <p:spPr>
            <a:xfrm>
              <a:off x="3765017" y="3086272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56" name="Oval 155"/>
            <p:cNvSpPr/>
            <p:nvPr/>
          </p:nvSpPr>
          <p:spPr>
            <a:xfrm>
              <a:off x="4019731" y="2957159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57" name="Oval 156"/>
            <p:cNvSpPr/>
            <p:nvPr/>
          </p:nvSpPr>
          <p:spPr>
            <a:xfrm>
              <a:off x="4298840" y="2786266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58" name="Oval 157"/>
            <p:cNvSpPr/>
            <p:nvPr/>
          </p:nvSpPr>
          <p:spPr>
            <a:xfrm>
              <a:off x="4050486" y="3319640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59" name="Oval 158"/>
            <p:cNvSpPr/>
            <p:nvPr/>
          </p:nvSpPr>
          <p:spPr>
            <a:xfrm>
              <a:off x="4271928" y="3121670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60" name="Oval 159"/>
            <p:cNvSpPr/>
            <p:nvPr/>
          </p:nvSpPr>
          <p:spPr>
            <a:xfrm>
              <a:off x="4541019" y="2979734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61" name="Oval 160"/>
            <p:cNvSpPr/>
            <p:nvPr/>
          </p:nvSpPr>
          <p:spPr>
            <a:xfrm>
              <a:off x="4564323" y="3298910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62" name="Oval 161"/>
            <p:cNvSpPr/>
            <p:nvPr/>
          </p:nvSpPr>
          <p:spPr>
            <a:xfrm>
              <a:off x="3894953" y="3644754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63" name="Oval 162"/>
            <p:cNvSpPr/>
            <p:nvPr/>
          </p:nvSpPr>
          <p:spPr>
            <a:xfrm>
              <a:off x="3810015" y="4000936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64" name="Oval 163"/>
            <p:cNvSpPr/>
            <p:nvPr/>
          </p:nvSpPr>
          <p:spPr>
            <a:xfrm>
              <a:off x="4064729" y="3871823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65" name="Oval 164"/>
            <p:cNvSpPr/>
            <p:nvPr/>
          </p:nvSpPr>
          <p:spPr>
            <a:xfrm>
              <a:off x="4343838" y="3700930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66" name="Oval 165"/>
            <p:cNvSpPr/>
            <p:nvPr/>
          </p:nvSpPr>
          <p:spPr>
            <a:xfrm>
              <a:off x="4095484" y="4234304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67" name="Oval 166"/>
            <p:cNvSpPr/>
            <p:nvPr/>
          </p:nvSpPr>
          <p:spPr>
            <a:xfrm>
              <a:off x="4316926" y="4036334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68" name="Oval 167"/>
            <p:cNvSpPr/>
            <p:nvPr/>
          </p:nvSpPr>
          <p:spPr>
            <a:xfrm>
              <a:off x="4586017" y="3894398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69" name="Oval 168"/>
            <p:cNvSpPr/>
            <p:nvPr/>
          </p:nvSpPr>
          <p:spPr>
            <a:xfrm>
              <a:off x="4609321" y="4213574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70" name="Oval 169"/>
            <p:cNvSpPr/>
            <p:nvPr/>
          </p:nvSpPr>
          <p:spPr>
            <a:xfrm>
              <a:off x="3912457" y="4446369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71" name="Oval 170"/>
            <p:cNvSpPr/>
            <p:nvPr/>
          </p:nvSpPr>
          <p:spPr>
            <a:xfrm>
              <a:off x="3827519" y="4802551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72" name="Oval 171"/>
            <p:cNvSpPr/>
            <p:nvPr/>
          </p:nvSpPr>
          <p:spPr>
            <a:xfrm>
              <a:off x="4082233" y="4673438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73" name="Oval 172"/>
            <p:cNvSpPr/>
            <p:nvPr/>
          </p:nvSpPr>
          <p:spPr>
            <a:xfrm>
              <a:off x="4361342" y="4502545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74" name="Oval 173"/>
            <p:cNvSpPr/>
            <p:nvPr/>
          </p:nvSpPr>
          <p:spPr>
            <a:xfrm>
              <a:off x="3954105" y="5035962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75" name="Oval 174"/>
            <p:cNvSpPr/>
            <p:nvPr/>
          </p:nvSpPr>
          <p:spPr>
            <a:xfrm>
              <a:off x="4334430" y="4837949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76" name="Oval 175"/>
            <p:cNvSpPr/>
            <p:nvPr/>
          </p:nvSpPr>
          <p:spPr>
            <a:xfrm>
              <a:off x="4603521" y="4696013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78" name="Oval 177"/>
            <p:cNvSpPr/>
            <p:nvPr/>
          </p:nvSpPr>
          <p:spPr>
            <a:xfrm>
              <a:off x="5083150" y="2711484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79" name="Oval 178"/>
            <p:cNvSpPr/>
            <p:nvPr/>
          </p:nvSpPr>
          <p:spPr>
            <a:xfrm>
              <a:off x="4922007" y="3112697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80" name="Oval 179"/>
            <p:cNvSpPr/>
            <p:nvPr/>
          </p:nvSpPr>
          <p:spPr>
            <a:xfrm>
              <a:off x="5171655" y="2946894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81" name="Oval 180"/>
            <p:cNvSpPr/>
            <p:nvPr/>
          </p:nvSpPr>
          <p:spPr>
            <a:xfrm>
              <a:off x="5455830" y="2812691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82" name="Oval 181"/>
            <p:cNvSpPr/>
            <p:nvPr/>
          </p:nvSpPr>
          <p:spPr>
            <a:xfrm>
              <a:off x="5127329" y="3325335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83" name="Oval 182"/>
            <p:cNvSpPr/>
            <p:nvPr/>
          </p:nvSpPr>
          <p:spPr>
            <a:xfrm>
              <a:off x="5428918" y="3148095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84" name="Oval 183"/>
            <p:cNvSpPr/>
            <p:nvPr/>
          </p:nvSpPr>
          <p:spPr>
            <a:xfrm>
              <a:off x="5698009" y="3006159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85" name="Oval 184"/>
            <p:cNvSpPr/>
            <p:nvPr/>
          </p:nvSpPr>
          <p:spPr>
            <a:xfrm>
              <a:off x="5612931" y="3363172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86" name="Oval 185"/>
            <p:cNvSpPr/>
            <p:nvPr/>
          </p:nvSpPr>
          <p:spPr>
            <a:xfrm>
              <a:off x="4980127" y="3814217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87" name="Oval 186"/>
            <p:cNvSpPr/>
            <p:nvPr/>
          </p:nvSpPr>
          <p:spPr>
            <a:xfrm>
              <a:off x="5264302" y="3680014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88" name="Oval 187"/>
            <p:cNvSpPr/>
            <p:nvPr/>
          </p:nvSpPr>
          <p:spPr>
            <a:xfrm>
              <a:off x="4935801" y="4192658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89" name="Oval 188"/>
            <p:cNvSpPr/>
            <p:nvPr/>
          </p:nvSpPr>
          <p:spPr>
            <a:xfrm>
              <a:off x="5237390" y="4015418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90" name="Oval 189"/>
            <p:cNvSpPr/>
            <p:nvPr/>
          </p:nvSpPr>
          <p:spPr>
            <a:xfrm>
              <a:off x="5506481" y="3873482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91" name="Oval 190"/>
            <p:cNvSpPr/>
            <p:nvPr/>
          </p:nvSpPr>
          <p:spPr>
            <a:xfrm>
              <a:off x="5421403" y="4230495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92" name="Oval 191"/>
            <p:cNvSpPr/>
            <p:nvPr/>
          </p:nvSpPr>
          <p:spPr>
            <a:xfrm>
              <a:off x="4911235" y="3562349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93" name="Oval 192"/>
            <p:cNvSpPr/>
            <p:nvPr/>
          </p:nvSpPr>
          <p:spPr>
            <a:xfrm>
              <a:off x="5775620" y="3711666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94" name="Oval 193"/>
            <p:cNvSpPr/>
            <p:nvPr/>
          </p:nvSpPr>
          <p:spPr>
            <a:xfrm>
              <a:off x="5479587" y="4534427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95" name="Oval 194"/>
            <p:cNvSpPr/>
            <p:nvPr/>
          </p:nvSpPr>
          <p:spPr>
            <a:xfrm>
              <a:off x="5394649" y="4890609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96" name="Oval 195"/>
            <p:cNvSpPr/>
            <p:nvPr/>
          </p:nvSpPr>
          <p:spPr>
            <a:xfrm>
              <a:off x="5649363" y="4761496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97" name="Oval 196"/>
            <p:cNvSpPr/>
            <p:nvPr/>
          </p:nvSpPr>
          <p:spPr>
            <a:xfrm>
              <a:off x="5928472" y="4590603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98" name="Oval 197"/>
            <p:cNvSpPr/>
            <p:nvPr/>
          </p:nvSpPr>
          <p:spPr>
            <a:xfrm>
              <a:off x="5521235" y="5124020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99" name="Oval 198"/>
            <p:cNvSpPr/>
            <p:nvPr/>
          </p:nvSpPr>
          <p:spPr>
            <a:xfrm>
              <a:off x="5901560" y="4926007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00" name="Oval 199"/>
            <p:cNvSpPr/>
            <p:nvPr/>
          </p:nvSpPr>
          <p:spPr>
            <a:xfrm>
              <a:off x="6170651" y="4784071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01" name="Oval 200"/>
            <p:cNvSpPr/>
            <p:nvPr/>
          </p:nvSpPr>
          <p:spPr>
            <a:xfrm>
              <a:off x="5131392" y="4741623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02" name="Oval 201"/>
            <p:cNvSpPr/>
            <p:nvPr/>
          </p:nvSpPr>
          <p:spPr>
            <a:xfrm>
              <a:off x="5022365" y="4464988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03" name="Oval 202"/>
            <p:cNvSpPr/>
            <p:nvPr/>
          </p:nvSpPr>
          <p:spPr>
            <a:xfrm>
              <a:off x="5850861" y="5222605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04" name="Oval 203"/>
            <p:cNvSpPr/>
            <p:nvPr/>
          </p:nvSpPr>
          <p:spPr>
            <a:xfrm>
              <a:off x="6179855" y="5108635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05" name="Oval 204"/>
            <p:cNvSpPr/>
            <p:nvPr/>
          </p:nvSpPr>
          <p:spPr>
            <a:xfrm>
              <a:off x="6145700" y="3637865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06" name="Oval 205"/>
            <p:cNvSpPr/>
            <p:nvPr/>
          </p:nvSpPr>
          <p:spPr>
            <a:xfrm>
              <a:off x="6315476" y="3864934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07" name="Oval 206"/>
            <p:cNvSpPr/>
            <p:nvPr/>
          </p:nvSpPr>
          <p:spPr>
            <a:xfrm>
              <a:off x="6594585" y="3694041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08" name="Oval 207"/>
            <p:cNvSpPr/>
            <p:nvPr/>
          </p:nvSpPr>
          <p:spPr>
            <a:xfrm>
              <a:off x="6187348" y="4227458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09" name="Oval 208"/>
            <p:cNvSpPr/>
            <p:nvPr/>
          </p:nvSpPr>
          <p:spPr>
            <a:xfrm>
              <a:off x="6567673" y="4029445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10" name="Oval 209"/>
            <p:cNvSpPr/>
            <p:nvPr/>
          </p:nvSpPr>
          <p:spPr>
            <a:xfrm>
              <a:off x="6836764" y="3887509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11" name="Oval 210"/>
            <p:cNvSpPr/>
            <p:nvPr/>
          </p:nvSpPr>
          <p:spPr>
            <a:xfrm>
              <a:off x="6516974" y="4326043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12" name="Oval 211"/>
            <p:cNvSpPr/>
            <p:nvPr/>
          </p:nvSpPr>
          <p:spPr>
            <a:xfrm>
              <a:off x="6845968" y="4212073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13" name="Oval 212"/>
            <p:cNvSpPr/>
            <p:nvPr/>
          </p:nvSpPr>
          <p:spPr>
            <a:xfrm>
              <a:off x="5852971" y="4266306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15" name="Oval 214"/>
            <p:cNvSpPr/>
            <p:nvPr/>
          </p:nvSpPr>
          <p:spPr>
            <a:xfrm>
              <a:off x="6298833" y="2757533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16" name="Oval 215"/>
            <p:cNvSpPr/>
            <p:nvPr/>
          </p:nvSpPr>
          <p:spPr>
            <a:xfrm>
              <a:off x="6213895" y="3113715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17" name="Oval 216"/>
            <p:cNvSpPr/>
            <p:nvPr/>
          </p:nvSpPr>
          <p:spPr>
            <a:xfrm>
              <a:off x="6468609" y="2984602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18" name="Oval 217"/>
            <p:cNvSpPr/>
            <p:nvPr/>
          </p:nvSpPr>
          <p:spPr>
            <a:xfrm>
              <a:off x="6747718" y="2813709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19" name="Oval 218"/>
            <p:cNvSpPr/>
            <p:nvPr/>
          </p:nvSpPr>
          <p:spPr>
            <a:xfrm>
              <a:off x="6340481" y="3347126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20" name="Oval 219"/>
            <p:cNvSpPr/>
            <p:nvPr/>
          </p:nvSpPr>
          <p:spPr>
            <a:xfrm>
              <a:off x="6720806" y="3149113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21" name="Oval 220"/>
            <p:cNvSpPr/>
            <p:nvPr/>
          </p:nvSpPr>
          <p:spPr>
            <a:xfrm>
              <a:off x="6989897" y="3007177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22" name="Oval 221"/>
            <p:cNvSpPr/>
            <p:nvPr/>
          </p:nvSpPr>
          <p:spPr>
            <a:xfrm>
              <a:off x="5950638" y="2964729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23" name="Oval 222"/>
            <p:cNvSpPr/>
            <p:nvPr/>
          </p:nvSpPr>
          <p:spPr>
            <a:xfrm>
              <a:off x="6670107" y="3445711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24" name="Oval 223"/>
            <p:cNvSpPr/>
            <p:nvPr/>
          </p:nvSpPr>
          <p:spPr>
            <a:xfrm>
              <a:off x="6999101" y="3331741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25" name="Oval 224"/>
            <p:cNvSpPr/>
            <p:nvPr/>
          </p:nvSpPr>
          <p:spPr>
            <a:xfrm>
              <a:off x="5997608" y="3354917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89" name="Oval 88"/>
          <p:cNvSpPr/>
          <p:nvPr/>
        </p:nvSpPr>
        <p:spPr>
          <a:xfrm>
            <a:off x="3513606" y="5739337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27" name="TextBox 226"/>
          <p:cNvSpPr txBox="1"/>
          <p:nvPr/>
        </p:nvSpPr>
        <p:spPr>
          <a:xfrm>
            <a:off x="834909" y="1750660"/>
            <a:ext cx="91218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/>
              <a:t>Water is made of molecules, and like anything made of molecules has a concentration</a:t>
            </a:r>
            <a:endParaRPr lang="en-CA" sz="2000" dirty="0"/>
          </a:p>
        </p:txBody>
      </p:sp>
      <p:sp>
        <p:nvSpPr>
          <p:cNvPr id="228" name="TextBox 227"/>
          <p:cNvSpPr txBox="1"/>
          <p:nvPr/>
        </p:nvSpPr>
        <p:spPr>
          <a:xfrm>
            <a:off x="834908" y="2321861"/>
            <a:ext cx="104314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dirty="0" smtClean="0">
                <a:solidFill>
                  <a:schemeClr val="accent1">
                    <a:lumMod val="50000"/>
                  </a:schemeClr>
                </a:solidFill>
              </a:rPr>
              <a:t>We normally think of the concentration of molecules in water, but sometimes forget that water itself has a concentration. What is the volume occupied by a kilogram of water?</a:t>
            </a:r>
            <a:endParaRPr lang="en-CA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30" name="TextBox 229"/>
          <p:cNvSpPr txBox="1"/>
          <p:nvPr/>
        </p:nvSpPr>
        <p:spPr>
          <a:xfrm rot="21204170">
            <a:off x="8993270" y="1310341"/>
            <a:ext cx="32070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>
                <a:solidFill>
                  <a:srgbClr val="FF0000"/>
                </a:solidFill>
                <a:latin typeface="Georgia" panose="02040502050405020303" pitchFamily="18" charset="0"/>
              </a:rPr>
              <a:t>1 L = 1 Kg. The atomic mass of water is 18.01, so there are 55.5 moles of water in 1 litre!</a:t>
            </a:r>
            <a:endParaRPr lang="en-CA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sp>
        <p:nvSpPr>
          <p:cNvPr id="231" name="TextBox 230"/>
          <p:cNvSpPr txBox="1"/>
          <p:nvPr/>
        </p:nvSpPr>
        <p:spPr>
          <a:xfrm>
            <a:off x="834907" y="2907964"/>
            <a:ext cx="91218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dirty="0" smtClean="0"/>
              <a:t>Diffusion is when molecules move from areas of high concentration to areas of low concentration</a:t>
            </a:r>
            <a:endParaRPr lang="en-CA" sz="2000" dirty="0"/>
          </a:p>
        </p:txBody>
      </p:sp>
      <p:sp>
        <p:nvSpPr>
          <p:cNvPr id="233" name="TextBox 232"/>
          <p:cNvSpPr txBox="1"/>
          <p:nvPr/>
        </p:nvSpPr>
        <p:spPr>
          <a:xfrm>
            <a:off x="7262443" y="4219412"/>
            <a:ext cx="4991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dirty="0" smtClean="0"/>
              <a:t>Osmosis: When water diffuses across a membrane</a:t>
            </a:r>
            <a:endParaRPr lang="en-CA" b="1" dirty="0"/>
          </a:p>
        </p:txBody>
      </p:sp>
    </p:spTree>
    <p:extLst>
      <p:ext uri="{BB962C8B-B14F-4D97-AF65-F5344CB8AC3E}">
        <p14:creationId xmlns:p14="http://schemas.microsoft.com/office/powerpoint/2010/main" val="3137451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1.11111E-6 L 0.05273 -0.01805 L 0.05742 -0.1375 L 0.14648 -0.1338 L 0.15117 0.01829 L 0.20742 0.01343 L 0.21471 -0.09491 L 0.24596 -0.14028 L 0.24987 -0.20972 L 0.29205 -0.24907 L 0.33711 -0.27824 " pathEditMode="relative" rAng="0" ptsTypes="AAAAAAAAAAA">
                                      <p:cBhvr>
                                        <p:cTn id="34" dur="8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849" y="-130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0" animBg="1"/>
      <p:bldP spid="89" grpId="1" animBg="1"/>
      <p:bldP spid="228" grpId="0"/>
      <p:bldP spid="230" grpId="0"/>
      <p:bldP spid="2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So what happened with our grapes?</a:t>
            </a:r>
            <a:endParaRPr lang="en-CA" dirty="0"/>
          </a:p>
        </p:txBody>
      </p:sp>
      <p:sp>
        <p:nvSpPr>
          <p:cNvPr id="5" name="Oval 4"/>
          <p:cNvSpPr/>
          <p:nvPr/>
        </p:nvSpPr>
        <p:spPr>
          <a:xfrm>
            <a:off x="1851378" y="2540000"/>
            <a:ext cx="1749778" cy="2494844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TextBox 5"/>
          <p:cNvSpPr txBox="1"/>
          <p:nvPr/>
        </p:nvSpPr>
        <p:spPr>
          <a:xfrm>
            <a:off x="1421845" y="5547669"/>
            <a:ext cx="2655495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800" dirty="0" smtClean="0"/>
              <a:t>Cup 1</a:t>
            </a:r>
          </a:p>
          <a:p>
            <a:pPr algn="ctr"/>
            <a:r>
              <a:rPr lang="en-CA" dirty="0" smtClean="0"/>
              <a:t>The concentration of water is much higher outside the grape</a:t>
            </a:r>
          </a:p>
        </p:txBody>
      </p:sp>
      <p:sp>
        <p:nvSpPr>
          <p:cNvPr id="7" name="Oval 6"/>
          <p:cNvSpPr/>
          <p:nvPr/>
        </p:nvSpPr>
        <p:spPr>
          <a:xfrm>
            <a:off x="2556177" y="5159545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Oval 7"/>
          <p:cNvSpPr/>
          <p:nvPr/>
        </p:nvSpPr>
        <p:spPr>
          <a:xfrm>
            <a:off x="2661304" y="5234334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Oval 8"/>
          <p:cNvSpPr/>
          <p:nvPr/>
        </p:nvSpPr>
        <p:spPr>
          <a:xfrm>
            <a:off x="2458392" y="5078412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Oval 9"/>
          <p:cNvSpPr/>
          <p:nvPr/>
        </p:nvSpPr>
        <p:spPr>
          <a:xfrm>
            <a:off x="2331878" y="5117918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Oval 10"/>
          <p:cNvSpPr/>
          <p:nvPr/>
        </p:nvSpPr>
        <p:spPr>
          <a:xfrm>
            <a:off x="2428539" y="5195529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" name="Oval 11"/>
          <p:cNvSpPr/>
          <p:nvPr/>
        </p:nvSpPr>
        <p:spPr>
          <a:xfrm>
            <a:off x="2302598" y="5234334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" name="Oval 17"/>
          <p:cNvSpPr/>
          <p:nvPr/>
        </p:nvSpPr>
        <p:spPr>
          <a:xfrm>
            <a:off x="2682118" y="5120740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" name="Oval 18"/>
          <p:cNvSpPr/>
          <p:nvPr/>
        </p:nvSpPr>
        <p:spPr>
          <a:xfrm>
            <a:off x="3037878" y="5173578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0" name="Oval 19"/>
          <p:cNvSpPr/>
          <p:nvPr/>
        </p:nvSpPr>
        <p:spPr>
          <a:xfrm>
            <a:off x="3143005" y="5248367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1" name="Oval 20"/>
          <p:cNvSpPr/>
          <p:nvPr/>
        </p:nvSpPr>
        <p:spPr>
          <a:xfrm>
            <a:off x="2940093" y="5092445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2" name="Oval 21"/>
          <p:cNvSpPr/>
          <p:nvPr/>
        </p:nvSpPr>
        <p:spPr>
          <a:xfrm>
            <a:off x="2813579" y="5131951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3" name="Oval 22"/>
          <p:cNvSpPr/>
          <p:nvPr/>
        </p:nvSpPr>
        <p:spPr>
          <a:xfrm>
            <a:off x="2910240" y="5209562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4" name="Oval 23"/>
          <p:cNvSpPr/>
          <p:nvPr/>
        </p:nvSpPr>
        <p:spPr>
          <a:xfrm>
            <a:off x="2784299" y="5248367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0" name="Oval 29"/>
          <p:cNvSpPr/>
          <p:nvPr/>
        </p:nvSpPr>
        <p:spPr>
          <a:xfrm>
            <a:off x="3163819" y="5134773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1" name="Oval 30"/>
          <p:cNvSpPr/>
          <p:nvPr/>
        </p:nvSpPr>
        <p:spPr>
          <a:xfrm>
            <a:off x="2104957" y="5073114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2" name="Oval 31"/>
          <p:cNvSpPr/>
          <p:nvPr/>
        </p:nvSpPr>
        <p:spPr>
          <a:xfrm>
            <a:off x="2210084" y="5147903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3" name="Oval 32"/>
          <p:cNvSpPr/>
          <p:nvPr/>
        </p:nvSpPr>
        <p:spPr>
          <a:xfrm>
            <a:off x="2007172" y="4991981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4" name="Oval 33"/>
          <p:cNvSpPr/>
          <p:nvPr/>
        </p:nvSpPr>
        <p:spPr>
          <a:xfrm>
            <a:off x="1880658" y="5031487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5" name="Oval 34"/>
          <p:cNvSpPr/>
          <p:nvPr/>
        </p:nvSpPr>
        <p:spPr>
          <a:xfrm>
            <a:off x="1977319" y="5109098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6" name="Oval 35"/>
          <p:cNvSpPr/>
          <p:nvPr/>
        </p:nvSpPr>
        <p:spPr>
          <a:xfrm>
            <a:off x="1851378" y="5147903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7" name="Oval 36"/>
          <p:cNvSpPr/>
          <p:nvPr/>
        </p:nvSpPr>
        <p:spPr>
          <a:xfrm>
            <a:off x="1956505" y="5222692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8" name="Oval 37"/>
          <p:cNvSpPr/>
          <p:nvPr/>
        </p:nvSpPr>
        <p:spPr>
          <a:xfrm>
            <a:off x="2076364" y="5192529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9" name="Oval 38"/>
          <p:cNvSpPr/>
          <p:nvPr/>
        </p:nvSpPr>
        <p:spPr>
          <a:xfrm>
            <a:off x="2173025" y="5270140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2" name="Oval 41"/>
          <p:cNvSpPr/>
          <p:nvPr/>
        </p:nvSpPr>
        <p:spPr>
          <a:xfrm>
            <a:off x="2230898" y="5034309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3" name="Oval 42"/>
          <p:cNvSpPr/>
          <p:nvPr/>
        </p:nvSpPr>
        <p:spPr>
          <a:xfrm>
            <a:off x="3517164" y="5131250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4" name="Oval 43"/>
          <p:cNvSpPr/>
          <p:nvPr/>
        </p:nvSpPr>
        <p:spPr>
          <a:xfrm>
            <a:off x="3622291" y="5206039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5" name="Oval 44"/>
          <p:cNvSpPr/>
          <p:nvPr/>
        </p:nvSpPr>
        <p:spPr>
          <a:xfrm>
            <a:off x="3419379" y="5050117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6" name="Oval 45"/>
          <p:cNvSpPr/>
          <p:nvPr/>
        </p:nvSpPr>
        <p:spPr>
          <a:xfrm>
            <a:off x="3292865" y="5089623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7" name="Oval 46"/>
          <p:cNvSpPr/>
          <p:nvPr/>
        </p:nvSpPr>
        <p:spPr>
          <a:xfrm>
            <a:off x="3389526" y="5167234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8" name="Oval 47"/>
          <p:cNvSpPr/>
          <p:nvPr/>
        </p:nvSpPr>
        <p:spPr>
          <a:xfrm>
            <a:off x="3263585" y="5206039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0" name="Oval 49"/>
          <p:cNvSpPr/>
          <p:nvPr/>
        </p:nvSpPr>
        <p:spPr>
          <a:xfrm>
            <a:off x="3488571" y="5250665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4" name="Oval 53"/>
          <p:cNvSpPr/>
          <p:nvPr/>
        </p:nvSpPr>
        <p:spPr>
          <a:xfrm>
            <a:off x="3643105" y="5092445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5" name="Oval 54"/>
          <p:cNvSpPr/>
          <p:nvPr/>
        </p:nvSpPr>
        <p:spPr>
          <a:xfrm>
            <a:off x="3449675" y="4935931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6" name="Oval 55"/>
          <p:cNvSpPr/>
          <p:nvPr/>
        </p:nvSpPr>
        <p:spPr>
          <a:xfrm>
            <a:off x="3554802" y="5010720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7" name="Oval 56"/>
          <p:cNvSpPr/>
          <p:nvPr/>
        </p:nvSpPr>
        <p:spPr>
          <a:xfrm>
            <a:off x="3351890" y="4854798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8" name="Oval 57"/>
          <p:cNvSpPr/>
          <p:nvPr/>
        </p:nvSpPr>
        <p:spPr>
          <a:xfrm>
            <a:off x="3225376" y="4894304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9" name="Oval 58"/>
          <p:cNvSpPr/>
          <p:nvPr/>
        </p:nvSpPr>
        <p:spPr>
          <a:xfrm>
            <a:off x="3322037" y="4971915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0" name="Oval 59"/>
          <p:cNvSpPr/>
          <p:nvPr/>
        </p:nvSpPr>
        <p:spPr>
          <a:xfrm>
            <a:off x="3196096" y="5010720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1" name="Oval 60"/>
          <p:cNvSpPr/>
          <p:nvPr/>
        </p:nvSpPr>
        <p:spPr>
          <a:xfrm>
            <a:off x="3575616" y="4897126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2" name="Oval 61"/>
          <p:cNvSpPr/>
          <p:nvPr/>
        </p:nvSpPr>
        <p:spPr>
          <a:xfrm>
            <a:off x="3067140" y="5057657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3" name="Oval 62"/>
          <p:cNvSpPr/>
          <p:nvPr/>
        </p:nvSpPr>
        <p:spPr>
          <a:xfrm>
            <a:off x="1945995" y="4783031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4" name="Oval 63"/>
          <p:cNvSpPr/>
          <p:nvPr/>
        </p:nvSpPr>
        <p:spPr>
          <a:xfrm>
            <a:off x="2051122" y="4857820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5" name="Oval 64"/>
          <p:cNvSpPr/>
          <p:nvPr/>
        </p:nvSpPr>
        <p:spPr>
          <a:xfrm>
            <a:off x="1848210" y="4701898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6" name="Oval 65"/>
          <p:cNvSpPr/>
          <p:nvPr/>
        </p:nvSpPr>
        <p:spPr>
          <a:xfrm>
            <a:off x="1721696" y="4741404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7" name="Oval 66"/>
          <p:cNvSpPr/>
          <p:nvPr/>
        </p:nvSpPr>
        <p:spPr>
          <a:xfrm>
            <a:off x="1818357" y="4819015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8" name="Oval 67"/>
          <p:cNvSpPr/>
          <p:nvPr/>
        </p:nvSpPr>
        <p:spPr>
          <a:xfrm>
            <a:off x="1692416" y="4857820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9" name="Oval 68"/>
          <p:cNvSpPr/>
          <p:nvPr/>
        </p:nvSpPr>
        <p:spPr>
          <a:xfrm>
            <a:off x="1917402" y="4902446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0" name="Oval 69"/>
          <p:cNvSpPr/>
          <p:nvPr/>
        </p:nvSpPr>
        <p:spPr>
          <a:xfrm>
            <a:off x="2071936" y="4744226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1" name="Oval 70"/>
          <p:cNvSpPr/>
          <p:nvPr/>
        </p:nvSpPr>
        <p:spPr>
          <a:xfrm>
            <a:off x="2141128" y="4948271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2" name="Oval 71"/>
          <p:cNvSpPr/>
          <p:nvPr/>
        </p:nvSpPr>
        <p:spPr>
          <a:xfrm>
            <a:off x="1780124" y="4953263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3" name="Oval 72"/>
          <p:cNvSpPr/>
          <p:nvPr/>
        </p:nvSpPr>
        <p:spPr>
          <a:xfrm>
            <a:off x="1653610" y="4992769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4" name="Oval 73"/>
          <p:cNvSpPr/>
          <p:nvPr/>
        </p:nvSpPr>
        <p:spPr>
          <a:xfrm>
            <a:off x="1750271" y="5070380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5" name="Oval 74"/>
          <p:cNvSpPr/>
          <p:nvPr/>
        </p:nvSpPr>
        <p:spPr>
          <a:xfrm>
            <a:off x="1624330" y="5109185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6" name="Oval 75"/>
          <p:cNvSpPr/>
          <p:nvPr/>
        </p:nvSpPr>
        <p:spPr>
          <a:xfrm>
            <a:off x="3485720" y="4813059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7" name="Oval 76"/>
          <p:cNvSpPr/>
          <p:nvPr/>
        </p:nvSpPr>
        <p:spPr>
          <a:xfrm>
            <a:off x="3506534" y="4699465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8" name="Oval 77"/>
          <p:cNvSpPr/>
          <p:nvPr/>
        </p:nvSpPr>
        <p:spPr>
          <a:xfrm>
            <a:off x="3859879" y="4695942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0" name="Oval 79"/>
          <p:cNvSpPr/>
          <p:nvPr/>
        </p:nvSpPr>
        <p:spPr>
          <a:xfrm>
            <a:off x="3762094" y="4614809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1" name="Oval 80"/>
          <p:cNvSpPr/>
          <p:nvPr/>
        </p:nvSpPr>
        <p:spPr>
          <a:xfrm>
            <a:off x="3635580" y="4654315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2" name="Oval 81"/>
          <p:cNvSpPr/>
          <p:nvPr/>
        </p:nvSpPr>
        <p:spPr>
          <a:xfrm>
            <a:off x="3732241" y="4731926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3" name="Oval 82"/>
          <p:cNvSpPr/>
          <p:nvPr/>
        </p:nvSpPr>
        <p:spPr>
          <a:xfrm>
            <a:off x="3606300" y="4770731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4" name="Oval 83"/>
          <p:cNvSpPr/>
          <p:nvPr/>
        </p:nvSpPr>
        <p:spPr>
          <a:xfrm>
            <a:off x="3711427" y="4845520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5" name="Oval 84"/>
          <p:cNvSpPr/>
          <p:nvPr/>
        </p:nvSpPr>
        <p:spPr>
          <a:xfrm>
            <a:off x="3831286" y="4815357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7" name="Oval 86"/>
          <p:cNvSpPr/>
          <p:nvPr/>
        </p:nvSpPr>
        <p:spPr>
          <a:xfrm>
            <a:off x="3792390" y="4500623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9" name="Oval 88"/>
          <p:cNvSpPr/>
          <p:nvPr/>
        </p:nvSpPr>
        <p:spPr>
          <a:xfrm>
            <a:off x="3694605" y="4419490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0" name="Oval 89"/>
          <p:cNvSpPr/>
          <p:nvPr/>
        </p:nvSpPr>
        <p:spPr>
          <a:xfrm>
            <a:off x="3568091" y="4458996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1" name="Oval 90"/>
          <p:cNvSpPr/>
          <p:nvPr/>
        </p:nvSpPr>
        <p:spPr>
          <a:xfrm>
            <a:off x="3664752" y="4536607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2" name="Oval 91"/>
          <p:cNvSpPr/>
          <p:nvPr/>
        </p:nvSpPr>
        <p:spPr>
          <a:xfrm>
            <a:off x="3538811" y="4575412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4" name="Oval 93"/>
          <p:cNvSpPr/>
          <p:nvPr/>
        </p:nvSpPr>
        <p:spPr>
          <a:xfrm>
            <a:off x="3600967" y="4332602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5" name="Oval 94"/>
          <p:cNvSpPr/>
          <p:nvPr/>
        </p:nvSpPr>
        <p:spPr>
          <a:xfrm>
            <a:off x="3621781" y="4219008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8" name="Oval 97"/>
          <p:cNvSpPr/>
          <p:nvPr/>
        </p:nvSpPr>
        <p:spPr>
          <a:xfrm>
            <a:off x="3877341" y="4134352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9" name="Oval 98"/>
          <p:cNvSpPr/>
          <p:nvPr/>
        </p:nvSpPr>
        <p:spPr>
          <a:xfrm>
            <a:off x="3750827" y="4173858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0" name="Oval 99"/>
          <p:cNvSpPr/>
          <p:nvPr/>
        </p:nvSpPr>
        <p:spPr>
          <a:xfrm>
            <a:off x="3847488" y="4251469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1" name="Oval 100"/>
          <p:cNvSpPr/>
          <p:nvPr/>
        </p:nvSpPr>
        <p:spPr>
          <a:xfrm>
            <a:off x="3721547" y="4290274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2" name="Oval 101"/>
          <p:cNvSpPr/>
          <p:nvPr/>
        </p:nvSpPr>
        <p:spPr>
          <a:xfrm>
            <a:off x="3826674" y="4365063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7" name="Oval 106"/>
          <p:cNvSpPr/>
          <p:nvPr/>
        </p:nvSpPr>
        <p:spPr>
          <a:xfrm>
            <a:off x="3809852" y="3939033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8" name="Oval 107"/>
          <p:cNvSpPr/>
          <p:nvPr/>
        </p:nvSpPr>
        <p:spPr>
          <a:xfrm>
            <a:off x="3683338" y="3978539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9" name="Oval 108"/>
          <p:cNvSpPr/>
          <p:nvPr/>
        </p:nvSpPr>
        <p:spPr>
          <a:xfrm>
            <a:off x="3779999" y="4056150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0" name="Oval 109"/>
          <p:cNvSpPr/>
          <p:nvPr/>
        </p:nvSpPr>
        <p:spPr>
          <a:xfrm>
            <a:off x="3654058" y="4094955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2" name="Oval 111"/>
          <p:cNvSpPr/>
          <p:nvPr/>
        </p:nvSpPr>
        <p:spPr>
          <a:xfrm>
            <a:off x="3716071" y="3851553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3" name="Oval 112"/>
          <p:cNvSpPr/>
          <p:nvPr/>
        </p:nvSpPr>
        <p:spPr>
          <a:xfrm>
            <a:off x="3736885" y="3737959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7" name="Oval 116"/>
          <p:cNvSpPr/>
          <p:nvPr/>
        </p:nvSpPr>
        <p:spPr>
          <a:xfrm>
            <a:off x="3865931" y="3692809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9" name="Oval 118"/>
          <p:cNvSpPr/>
          <p:nvPr/>
        </p:nvSpPr>
        <p:spPr>
          <a:xfrm>
            <a:off x="3836651" y="3809225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6" name="Oval 125"/>
          <p:cNvSpPr/>
          <p:nvPr/>
        </p:nvSpPr>
        <p:spPr>
          <a:xfrm>
            <a:off x="3798442" y="3497490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8" name="Oval 127"/>
          <p:cNvSpPr/>
          <p:nvPr/>
        </p:nvSpPr>
        <p:spPr>
          <a:xfrm>
            <a:off x="3769162" y="3613906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0" name="Oval 129"/>
          <p:cNvSpPr/>
          <p:nvPr/>
        </p:nvSpPr>
        <p:spPr>
          <a:xfrm>
            <a:off x="3689799" y="3417581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1" name="Oval 130"/>
          <p:cNvSpPr/>
          <p:nvPr/>
        </p:nvSpPr>
        <p:spPr>
          <a:xfrm>
            <a:off x="3710613" y="3303987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3" name="Oval 132"/>
          <p:cNvSpPr/>
          <p:nvPr/>
        </p:nvSpPr>
        <p:spPr>
          <a:xfrm>
            <a:off x="3839659" y="3258837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5" name="Oval 134"/>
          <p:cNvSpPr/>
          <p:nvPr/>
        </p:nvSpPr>
        <p:spPr>
          <a:xfrm>
            <a:off x="3810379" y="3375253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6" name="Oval 135"/>
          <p:cNvSpPr/>
          <p:nvPr/>
        </p:nvSpPr>
        <p:spPr>
          <a:xfrm>
            <a:off x="3898684" y="3024012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7" name="Oval 136"/>
          <p:cNvSpPr/>
          <p:nvPr/>
        </p:nvSpPr>
        <p:spPr>
          <a:xfrm>
            <a:off x="3772170" y="3063518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8" name="Oval 137"/>
          <p:cNvSpPr/>
          <p:nvPr/>
        </p:nvSpPr>
        <p:spPr>
          <a:xfrm>
            <a:off x="3868831" y="3141129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9" name="Oval 138"/>
          <p:cNvSpPr/>
          <p:nvPr/>
        </p:nvSpPr>
        <p:spPr>
          <a:xfrm>
            <a:off x="3742890" y="3179934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0" name="Oval 139"/>
          <p:cNvSpPr/>
          <p:nvPr/>
        </p:nvSpPr>
        <p:spPr>
          <a:xfrm>
            <a:off x="3804903" y="2936532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9" name="Oval 158"/>
          <p:cNvSpPr/>
          <p:nvPr/>
        </p:nvSpPr>
        <p:spPr>
          <a:xfrm>
            <a:off x="3634357" y="3086683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0" name="Oval 159"/>
          <p:cNvSpPr/>
          <p:nvPr/>
        </p:nvSpPr>
        <p:spPr>
          <a:xfrm>
            <a:off x="3605077" y="3203099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1" name="Oval 160"/>
          <p:cNvSpPr/>
          <p:nvPr/>
        </p:nvSpPr>
        <p:spPr>
          <a:xfrm>
            <a:off x="3667090" y="2959697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2" name="Oval 161"/>
          <p:cNvSpPr/>
          <p:nvPr/>
        </p:nvSpPr>
        <p:spPr>
          <a:xfrm>
            <a:off x="3543339" y="2941437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3" name="Oval 162"/>
          <p:cNvSpPr/>
          <p:nvPr/>
        </p:nvSpPr>
        <p:spPr>
          <a:xfrm>
            <a:off x="3514059" y="3057853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4" name="Oval 163"/>
          <p:cNvSpPr/>
          <p:nvPr/>
        </p:nvSpPr>
        <p:spPr>
          <a:xfrm>
            <a:off x="3576072" y="2814451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5" name="Oval 164"/>
          <p:cNvSpPr/>
          <p:nvPr/>
        </p:nvSpPr>
        <p:spPr>
          <a:xfrm>
            <a:off x="3467725" y="2727877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6" name="Oval 165"/>
          <p:cNvSpPr/>
          <p:nvPr/>
        </p:nvSpPr>
        <p:spPr>
          <a:xfrm>
            <a:off x="3438445" y="2844293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7" name="Oval 166"/>
          <p:cNvSpPr/>
          <p:nvPr/>
        </p:nvSpPr>
        <p:spPr>
          <a:xfrm>
            <a:off x="3500458" y="2600891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8" name="Oval 167"/>
          <p:cNvSpPr/>
          <p:nvPr/>
        </p:nvSpPr>
        <p:spPr>
          <a:xfrm>
            <a:off x="3368502" y="2635519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9" name="Oval 168"/>
          <p:cNvSpPr/>
          <p:nvPr/>
        </p:nvSpPr>
        <p:spPr>
          <a:xfrm>
            <a:off x="3339222" y="2751935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70" name="Oval 169"/>
          <p:cNvSpPr/>
          <p:nvPr/>
        </p:nvSpPr>
        <p:spPr>
          <a:xfrm>
            <a:off x="3401235" y="2508533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71" name="Oval 170"/>
          <p:cNvSpPr/>
          <p:nvPr/>
        </p:nvSpPr>
        <p:spPr>
          <a:xfrm>
            <a:off x="3269835" y="2521001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72" name="Oval 171"/>
          <p:cNvSpPr/>
          <p:nvPr/>
        </p:nvSpPr>
        <p:spPr>
          <a:xfrm>
            <a:off x="3240555" y="2637417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73" name="Oval 172"/>
          <p:cNvSpPr/>
          <p:nvPr/>
        </p:nvSpPr>
        <p:spPr>
          <a:xfrm>
            <a:off x="3302568" y="2394015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74" name="Oval 173"/>
          <p:cNvSpPr/>
          <p:nvPr/>
        </p:nvSpPr>
        <p:spPr>
          <a:xfrm>
            <a:off x="3170197" y="2416906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75" name="Oval 174"/>
          <p:cNvSpPr/>
          <p:nvPr/>
        </p:nvSpPr>
        <p:spPr>
          <a:xfrm>
            <a:off x="3140917" y="2533322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76" name="Oval 175"/>
          <p:cNvSpPr/>
          <p:nvPr/>
        </p:nvSpPr>
        <p:spPr>
          <a:xfrm>
            <a:off x="3202930" y="2289920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77" name="Oval 176"/>
          <p:cNvSpPr/>
          <p:nvPr/>
        </p:nvSpPr>
        <p:spPr>
          <a:xfrm>
            <a:off x="3069378" y="2306357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78" name="Oval 177"/>
          <p:cNvSpPr/>
          <p:nvPr/>
        </p:nvSpPr>
        <p:spPr>
          <a:xfrm>
            <a:off x="3040098" y="2422773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0" name="Oval 179"/>
          <p:cNvSpPr/>
          <p:nvPr/>
        </p:nvSpPr>
        <p:spPr>
          <a:xfrm>
            <a:off x="1592302" y="4750268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1" name="Oval 180"/>
          <p:cNvSpPr/>
          <p:nvPr/>
        </p:nvSpPr>
        <p:spPr>
          <a:xfrm>
            <a:off x="1563022" y="4866684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2" name="Oval 181"/>
          <p:cNvSpPr/>
          <p:nvPr/>
        </p:nvSpPr>
        <p:spPr>
          <a:xfrm>
            <a:off x="1625035" y="4623282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3" name="Oval 182"/>
          <p:cNvSpPr/>
          <p:nvPr/>
        </p:nvSpPr>
        <p:spPr>
          <a:xfrm>
            <a:off x="2979146" y="2217639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4" name="Oval 183"/>
          <p:cNvSpPr/>
          <p:nvPr/>
        </p:nvSpPr>
        <p:spPr>
          <a:xfrm>
            <a:off x="2949866" y="2334055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6" name="Oval 185"/>
          <p:cNvSpPr/>
          <p:nvPr/>
        </p:nvSpPr>
        <p:spPr>
          <a:xfrm>
            <a:off x="3734677" y="2713130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7" name="Oval 186"/>
          <p:cNvSpPr/>
          <p:nvPr/>
        </p:nvSpPr>
        <p:spPr>
          <a:xfrm>
            <a:off x="3705397" y="2829546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8" name="Oval 187"/>
          <p:cNvSpPr/>
          <p:nvPr/>
        </p:nvSpPr>
        <p:spPr>
          <a:xfrm>
            <a:off x="3767410" y="2586144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9" name="Oval 188"/>
          <p:cNvSpPr/>
          <p:nvPr/>
        </p:nvSpPr>
        <p:spPr>
          <a:xfrm>
            <a:off x="3650017" y="2575729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0" name="Oval 189"/>
          <p:cNvSpPr/>
          <p:nvPr/>
        </p:nvSpPr>
        <p:spPr>
          <a:xfrm>
            <a:off x="3620737" y="2692145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1" name="Oval 190"/>
          <p:cNvSpPr/>
          <p:nvPr/>
        </p:nvSpPr>
        <p:spPr>
          <a:xfrm>
            <a:off x="3682750" y="2448743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2" name="Oval 191"/>
          <p:cNvSpPr/>
          <p:nvPr/>
        </p:nvSpPr>
        <p:spPr>
          <a:xfrm>
            <a:off x="1774695" y="4488073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3" name="Oval 192"/>
          <p:cNvSpPr/>
          <p:nvPr/>
        </p:nvSpPr>
        <p:spPr>
          <a:xfrm>
            <a:off x="1745415" y="4604489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4" name="Oval 193"/>
          <p:cNvSpPr/>
          <p:nvPr/>
        </p:nvSpPr>
        <p:spPr>
          <a:xfrm>
            <a:off x="1807428" y="4361087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5" name="Oval 194"/>
          <p:cNvSpPr/>
          <p:nvPr/>
        </p:nvSpPr>
        <p:spPr>
          <a:xfrm>
            <a:off x="1963844" y="4643873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6" name="Oval 195"/>
          <p:cNvSpPr/>
          <p:nvPr/>
        </p:nvSpPr>
        <p:spPr>
          <a:xfrm>
            <a:off x="1867323" y="4569500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8" name="Oval 197"/>
          <p:cNvSpPr/>
          <p:nvPr/>
        </p:nvSpPr>
        <p:spPr>
          <a:xfrm>
            <a:off x="1668974" y="4356816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9" name="Oval 198"/>
          <p:cNvSpPr/>
          <p:nvPr/>
        </p:nvSpPr>
        <p:spPr>
          <a:xfrm>
            <a:off x="1639694" y="4473232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00" name="Oval 199"/>
          <p:cNvSpPr/>
          <p:nvPr/>
        </p:nvSpPr>
        <p:spPr>
          <a:xfrm>
            <a:off x="1701707" y="4229830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02" name="Oval 201"/>
          <p:cNvSpPr/>
          <p:nvPr/>
        </p:nvSpPr>
        <p:spPr>
          <a:xfrm>
            <a:off x="1569208" y="4227924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04" name="Oval 203"/>
          <p:cNvSpPr/>
          <p:nvPr/>
        </p:nvSpPr>
        <p:spPr>
          <a:xfrm>
            <a:off x="1601941" y="4100938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06" name="Oval 205"/>
          <p:cNvSpPr/>
          <p:nvPr/>
        </p:nvSpPr>
        <p:spPr>
          <a:xfrm>
            <a:off x="1659448" y="3847121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07" name="Oval 206"/>
          <p:cNvSpPr/>
          <p:nvPr/>
        </p:nvSpPr>
        <p:spPr>
          <a:xfrm>
            <a:off x="1630168" y="3963537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08" name="Oval 207"/>
          <p:cNvSpPr/>
          <p:nvPr/>
        </p:nvSpPr>
        <p:spPr>
          <a:xfrm>
            <a:off x="1692181" y="3720135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09" name="Oval 208"/>
          <p:cNvSpPr/>
          <p:nvPr/>
        </p:nvSpPr>
        <p:spPr>
          <a:xfrm>
            <a:off x="1725815" y="4081659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11" name="Oval 210"/>
          <p:cNvSpPr/>
          <p:nvPr/>
        </p:nvSpPr>
        <p:spPr>
          <a:xfrm>
            <a:off x="1549134" y="3712858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25" name="Oval 224"/>
          <p:cNvSpPr/>
          <p:nvPr/>
        </p:nvSpPr>
        <p:spPr>
          <a:xfrm>
            <a:off x="1581755" y="3577919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26" name="Oval 225"/>
          <p:cNvSpPr/>
          <p:nvPr/>
        </p:nvSpPr>
        <p:spPr>
          <a:xfrm>
            <a:off x="1731415" y="3442710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27" name="Oval 226"/>
          <p:cNvSpPr/>
          <p:nvPr/>
        </p:nvSpPr>
        <p:spPr>
          <a:xfrm>
            <a:off x="1702135" y="3559126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28" name="Oval 227"/>
          <p:cNvSpPr/>
          <p:nvPr/>
        </p:nvSpPr>
        <p:spPr>
          <a:xfrm>
            <a:off x="1764148" y="3315724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30" name="Oval 229"/>
          <p:cNvSpPr/>
          <p:nvPr/>
        </p:nvSpPr>
        <p:spPr>
          <a:xfrm>
            <a:off x="1631649" y="3313818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31" name="Oval 230"/>
          <p:cNvSpPr/>
          <p:nvPr/>
        </p:nvSpPr>
        <p:spPr>
          <a:xfrm>
            <a:off x="1602369" y="3430234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32" name="Oval 231"/>
          <p:cNvSpPr/>
          <p:nvPr/>
        </p:nvSpPr>
        <p:spPr>
          <a:xfrm>
            <a:off x="1664382" y="3186832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33" name="Oval 232"/>
          <p:cNvSpPr/>
          <p:nvPr/>
        </p:nvSpPr>
        <p:spPr>
          <a:xfrm>
            <a:off x="1572229" y="3068224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34" name="Oval 233"/>
          <p:cNvSpPr/>
          <p:nvPr/>
        </p:nvSpPr>
        <p:spPr>
          <a:xfrm>
            <a:off x="1721889" y="2933015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35" name="Oval 234"/>
          <p:cNvSpPr/>
          <p:nvPr/>
        </p:nvSpPr>
        <p:spPr>
          <a:xfrm>
            <a:off x="1692609" y="3049431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36" name="Oval 235"/>
          <p:cNvSpPr/>
          <p:nvPr/>
        </p:nvSpPr>
        <p:spPr>
          <a:xfrm>
            <a:off x="1754622" y="2806029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37" name="Oval 236"/>
          <p:cNvSpPr/>
          <p:nvPr/>
        </p:nvSpPr>
        <p:spPr>
          <a:xfrm>
            <a:off x="1788256" y="3167553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40" name="Oval 239"/>
          <p:cNvSpPr/>
          <p:nvPr/>
        </p:nvSpPr>
        <p:spPr>
          <a:xfrm>
            <a:off x="1832295" y="3039614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41" name="Oval 240"/>
          <p:cNvSpPr/>
          <p:nvPr/>
        </p:nvSpPr>
        <p:spPr>
          <a:xfrm>
            <a:off x="1889802" y="2785797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42" name="Oval 241"/>
          <p:cNvSpPr/>
          <p:nvPr/>
        </p:nvSpPr>
        <p:spPr>
          <a:xfrm>
            <a:off x="1860522" y="2902213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43" name="Oval 242"/>
          <p:cNvSpPr/>
          <p:nvPr/>
        </p:nvSpPr>
        <p:spPr>
          <a:xfrm>
            <a:off x="1922535" y="2658811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44" name="Oval 243"/>
          <p:cNvSpPr/>
          <p:nvPr/>
        </p:nvSpPr>
        <p:spPr>
          <a:xfrm>
            <a:off x="2022674" y="2790740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45" name="Oval 244"/>
          <p:cNvSpPr/>
          <p:nvPr/>
        </p:nvSpPr>
        <p:spPr>
          <a:xfrm>
            <a:off x="2080181" y="2536923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46" name="Oval 245"/>
          <p:cNvSpPr/>
          <p:nvPr/>
        </p:nvSpPr>
        <p:spPr>
          <a:xfrm>
            <a:off x="2050901" y="2653339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47" name="Oval 246"/>
          <p:cNvSpPr/>
          <p:nvPr/>
        </p:nvSpPr>
        <p:spPr>
          <a:xfrm>
            <a:off x="2112914" y="2409937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48" name="Oval 247"/>
          <p:cNvSpPr/>
          <p:nvPr/>
        </p:nvSpPr>
        <p:spPr>
          <a:xfrm>
            <a:off x="1786941" y="2661970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49" name="Oval 248"/>
          <p:cNvSpPr/>
          <p:nvPr/>
        </p:nvSpPr>
        <p:spPr>
          <a:xfrm>
            <a:off x="1844448" y="2408153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50" name="Oval 249"/>
          <p:cNvSpPr/>
          <p:nvPr/>
        </p:nvSpPr>
        <p:spPr>
          <a:xfrm>
            <a:off x="1815168" y="2524569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51" name="Oval 250"/>
          <p:cNvSpPr/>
          <p:nvPr/>
        </p:nvSpPr>
        <p:spPr>
          <a:xfrm>
            <a:off x="1877181" y="2281167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52" name="Oval 251"/>
          <p:cNvSpPr/>
          <p:nvPr/>
        </p:nvSpPr>
        <p:spPr>
          <a:xfrm>
            <a:off x="2213605" y="2567504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53" name="Oval 252"/>
          <p:cNvSpPr/>
          <p:nvPr/>
        </p:nvSpPr>
        <p:spPr>
          <a:xfrm>
            <a:off x="2271112" y="2313687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54" name="Oval 253"/>
          <p:cNvSpPr/>
          <p:nvPr/>
        </p:nvSpPr>
        <p:spPr>
          <a:xfrm>
            <a:off x="2241832" y="2430103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56" name="Oval 255"/>
          <p:cNvSpPr/>
          <p:nvPr/>
        </p:nvSpPr>
        <p:spPr>
          <a:xfrm>
            <a:off x="1953171" y="2536644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57" name="Oval 256"/>
          <p:cNvSpPr/>
          <p:nvPr/>
        </p:nvSpPr>
        <p:spPr>
          <a:xfrm>
            <a:off x="2010678" y="2282827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58" name="Oval 257"/>
          <p:cNvSpPr/>
          <p:nvPr/>
        </p:nvSpPr>
        <p:spPr>
          <a:xfrm>
            <a:off x="1981398" y="2399243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60" name="Oval 259"/>
          <p:cNvSpPr/>
          <p:nvPr/>
        </p:nvSpPr>
        <p:spPr>
          <a:xfrm>
            <a:off x="2835481" y="2324274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61" name="Oval 260"/>
          <p:cNvSpPr/>
          <p:nvPr/>
        </p:nvSpPr>
        <p:spPr>
          <a:xfrm>
            <a:off x="2569684" y="2355269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62" name="Oval 261"/>
          <p:cNvSpPr/>
          <p:nvPr/>
        </p:nvSpPr>
        <p:spPr>
          <a:xfrm>
            <a:off x="2868214" y="2197288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63" name="Oval 262"/>
          <p:cNvSpPr/>
          <p:nvPr/>
        </p:nvSpPr>
        <p:spPr>
          <a:xfrm>
            <a:off x="2734662" y="2213725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64" name="Oval 263"/>
          <p:cNvSpPr/>
          <p:nvPr/>
        </p:nvSpPr>
        <p:spPr>
          <a:xfrm>
            <a:off x="2705382" y="2330141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67" name="Oval 266"/>
          <p:cNvSpPr/>
          <p:nvPr/>
        </p:nvSpPr>
        <p:spPr>
          <a:xfrm>
            <a:off x="2615150" y="2241423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69" name="Oval 268"/>
          <p:cNvSpPr/>
          <p:nvPr/>
        </p:nvSpPr>
        <p:spPr>
          <a:xfrm>
            <a:off x="2423867" y="2337688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70" name="Oval 269"/>
          <p:cNvSpPr/>
          <p:nvPr/>
        </p:nvSpPr>
        <p:spPr>
          <a:xfrm>
            <a:off x="2394587" y="2454104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71" name="Oval 270"/>
          <p:cNvSpPr/>
          <p:nvPr/>
        </p:nvSpPr>
        <p:spPr>
          <a:xfrm>
            <a:off x="2456600" y="2210702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72" name="Oval 271"/>
          <p:cNvSpPr/>
          <p:nvPr/>
        </p:nvSpPr>
        <p:spPr>
          <a:xfrm>
            <a:off x="3791474" y="5061865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73" name="Oval 272"/>
          <p:cNvSpPr/>
          <p:nvPr/>
        </p:nvSpPr>
        <p:spPr>
          <a:xfrm>
            <a:off x="3812288" y="4948271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74" name="Oval 273"/>
          <p:cNvSpPr/>
          <p:nvPr/>
        </p:nvSpPr>
        <p:spPr>
          <a:xfrm>
            <a:off x="3688822" y="4970453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92" name="Oval 291"/>
          <p:cNvSpPr/>
          <p:nvPr/>
        </p:nvSpPr>
        <p:spPr>
          <a:xfrm>
            <a:off x="5332852" y="2624839"/>
            <a:ext cx="1749778" cy="2494844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93" name="Oval 292"/>
          <p:cNvSpPr/>
          <p:nvPr/>
        </p:nvSpPr>
        <p:spPr>
          <a:xfrm>
            <a:off x="6037651" y="5244384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94" name="Oval 293"/>
          <p:cNvSpPr/>
          <p:nvPr/>
        </p:nvSpPr>
        <p:spPr>
          <a:xfrm>
            <a:off x="6142778" y="5319173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95" name="Oval 294"/>
          <p:cNvSpPr/>
          <p:nvPr/>
        </p:nvSpPr>
        <p:spPr>
          <a:xfrm>
            <a:off x="5939866" y="5163251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96" name="Oval 295"/>
          <p:cNvSpPr/>
          <p:nvPr/>
        </p:nvSpPr>
        <p:spPr>
          <a:xfrm>
            <a:off x="5813352" y="5202757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97" name="Oval 296"/>
          <p:cNvSpPr/>
          <p:nvPr/>
        </p:nvSpPr>
        <p:spPr>
          <a:xfrm>
            <a:off x="5910013" y="5280368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99" name="Oval 298"/>
          <p:cNvSpPr/>
          <p:nvPr/>
        </p:nvSpPr>
        <p:spPr>
          <a:xfrm>
            <a:off x="6163592" y="5205579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00" name="Oval 299"/>
          <p:cNvSpPr/>
          <p:nvPr/>
        </p:nvSpPr>
        <p:spPr>
          <a:xfrm>
            <a:off x="6519352" y="5258417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01" name="Oval 300"/>
          <p:cNvSpPr/>
          <p:nvPr/>
        </p:nvSpPr>
        <p:spPr>
          <a:xfrm>
            <a:off x="6624479" y="5333206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02" name="Oval 301"/>
          <p:cNvSpPr/>
          <p:nvPr/>
        </p:nvSpPr>
        <p:spPr>
          <a:xfrm>
            <a:off x="6421567" y="5177284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03" name="Oval 302"/>
          <p:cNvSpPr/>
          <p:nvPr/>
        </p:nvSpPr>
        <p:spPr>
          <a:xfrm>
            <a:off x="6295053" y="5216790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04" name="Oval 303"/>
          <p:cNvSpPr/>
          <p:nvPr/>
        </p:nvSpPr>
        <p:spPr>
          <a:xfrm>
            <a:off x="6391714" y="5294401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05" name="Oval 304"/>
          <p:cNvSpPr/>
          <p:nvPr/>
        </p:nvSpPr>
        <p:spPr>
          <a:xfrm>
            <a:off x="6265773" y="5333206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09" name="Oval 308"/>
          <p:cNvSpPr/>
          <p:nvPr/>
        </p:nvSpPr>
        <p:spPr>
          <a:xfrm>
            <a:off x="5488646" y="5076820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10" name="Oval 309"/>
          <p:cNvSpPr/>
          <p:nvPr/>
        </p:nvSpPr>
        <p:spPr>
          <a:xfrm>
            <a:off x="5362132" y="5116326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11" name="Oval 310"/>
          <p:cNvSpPr/>
          <p:nvPr/>
        </p:nvSpPr>
        <p:spPr>
          <a:xfrm>
            <a:off x="5458793" y="5193937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12" name="Oval 311"/>
          <p:cNvSpPr/>
          <p:nvPr/>
        </p:nvSpPr>
        <p:spPr>
          <a:xfrm>
            <a:off x="5332852" y="5232742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13" name="Oval 312"/>
          <p:cNvSpPr/>
          <p:nvPr/>
        </p:nvSpPr>
        <p:spPr>
          <a:xfrm>
            <a:off x="5437979" y="5307531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16" name="Oval 315"/>
          <p:cNvSpPr/>
          <p:nvPr/>
        </p:nvSpPr>
        <p:spPr>
          <a:xfrm>
            <a:off x="5712372" y="5119148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17" name="Oval 316"/>
          <p:cNvSpPr/>
          <p:nvPr/>
        </p:nvSpPr>
        <p:spPr>
          <a:xfrm>
            <a:off x="6998638" y="5216089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18" name="Oval 317"/>
          <p:cNvSpPr/>
          <p:nvPr/>
        </p:nvSpPr>
        <p:spPr>
          <a:xfrm>
            <a:off x="7103765" y="5290878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19" name="Oval 318"/>
          <p:cNvSpPr/>
          <p:nvPr/>
        </p:nvSpPr>
        <p:spPr>
          <a:xfrm>
            <a:off x="6900853" y="5134956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20" name="Oval 319"/>
          <p:cNvSpPr/>
          <p:nvPr/>
        </p:nvSpPr>
        <p:spPr>
          <a:xfrm>
            <a:off x="6774339" y="5174462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21" name="Oval 320"/>
          <p:cNvSpPr/>
          <p:nvPr/>
        </p:nvSpPr>
        <p:spPr>
          <a:xfrm>
            <a:off x="6871000" y="5252073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22" name="Oval 321"/>
          <p:cNvSpPr/>
          <p:nvPr/>
        </p:nvSpPr>
        <p:spPr>
          <a:xfrm>
            <a:off x="6745059" y="5290878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23" name="Oval 322"/>
          <p:cNvSpPr/>
          <p:nvPr/>
        </p:nvSpPr>
        <p:spPr>
          <a:xfrm>
            <a:off x="6970045" y="5335504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24" name="Oval 323"/>
          <p:cNvSpPr/>
          <p:nvPr/>
        </p:nvSpPr>
        <p:spPr>
          <a:xfrm>
            <a:off x="7124579" y="5177284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25" name="Oval 324"/>
          <p:cNvSpPr/>
          <p:nvPr/>
        </p:nvSpPr>
        <p:spPr>
          <a:xfrm>
            <a:off x="6931149" y="5020770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26" name="Oval 325"/>
          <p:cNvSpPr/>
          <p:nvPr/>
        </p:nvSpPr>
        <p:spPr>
          <a:xfrm>
            <a:off x="7036276" y="5095559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27" name="Oval 326"/>
          <p:cNvSpPr/>
          <p:nvPr/>
        </p:nvSpPr>
        <p:spPr>
          <a:xfrm>
            <a:off x="6833364" y="4939637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28" name="Oval 327"/>
          <p:cNvSpPr/>
          <p:nvPr/>
        </p:nvSpPr>
        <p:spPr>
          <a:xfrm>
            <a:off x="6706850" y="4979143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29" name="Oval 328"/>
          <p:cNvSpPr/>
          <p:nvPr/>
        </p:nvSpPr>
        <p:spPr>
          <a:xfrm>
            <a:off x="6803511" y="5056754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33" name="Oval 332"/>
          <p:cNvSpPr/>
          <p:nvPr/>
        </p:nvSpPr>
        <p:spPr>
          <a:xfrm>
            <a:off x="5427469" y="4867870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34" name="Oval 333"/>
          <p:cNvSpPr/>
          <p:nvPr/>
        </p:nvSpPr>
        <p:spPr>
          <a:xfrm>
            <a:off x="5532596" y="4942659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36" name="Oval 335"/>
          <p:cNvSpPr/>
          <p:nvPr/>
        </p:nvSpPr>
        <p:spPr>
          <a:xfrm>
            <a:off x="5203170" y="4826243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37" name="Oval 336"/>
          <p:cNvSpPr/>
          <p:nvPr/>
        </p:nvSpPr>
        <p:spPr>
          <a:xfrm>
            <a:off x="5299831" y="4903854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38" name="Oval 337"/>
          <p:cNvSpPr/>
          <p:nvPr/>
        </p:nvSpPr>
        <p:spPr>
          <a:xfrm>
            <a:off x="5173890" y="4942659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39" name="Oval 338"/>
          <p:cNvSpPr/>
          <p:nvPr/>
        </p:nvSpPr>
        <p:spPr>
          <a:xfrm>
            <a:off x="5398876" y="4987285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40" name="Oval 339"/>
          <p:cNvSpPr/>
          <p:nvPr/>
        </p:nvSpPr>
        <p:spPr>
          <a:xfrm>
            <a:off x="5553410" y="4829065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41" name="Oval 340"/>
          <p:cNvSpPr/>
          <p:nvPr/>
        </p:nvSpPr>
        <p:spPr>
          <a:xfrm>
            <a:off x="5622602" y="5033110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42" name="Oval 341"/>
          <p:cNvSpPr/>
          <p:nvPr/>
        </p:nvSpPr>
        <p:spPr>
          <a:xfrm>
            <a:off x="5261598" y="5038102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43" name="Oval 342"/>
          <p:cNvSpPr/>
          <p:nvPr/>
        </p:nvSpPr>
        <p:spPr>
          <a:xfrm>
            <a:off x="5135084" y="5077608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44" name="Oval 343"/>
          <p:cNvSpPr/>
          <p:nvPr/>
        </p:nvSpPr>
        <p:spPr>
          <a:xfrm>
            <a:off x="5231745" y="5155219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45" name="Oval 344"/>
          <p:cNvSpPr/>
          <p:nvPr/>
        </p:nvSpPr>
        <p:spPr>
          <a:xfrm>
            <a:off x="5105804" y="5194024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46" name="Oval 345"/>
          <p:cNvSpPr/>
          <p:nvPr/>
        </p:nvSpPr>
        <p:spPr>
          <a:xfrm>
            <a:off x="6967194" y="4897898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47" name="Oval 346"/>
          <p:cNvSpPr/>
          <p:nvPr/>
        </p:nvSpPr>
        <p:spPr>
          <a:xfrm>
            <a:off x="6988008" y="4784304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48" name="Oval 347"/>
          <p:cNvSpPr/>
          <p:nvPr/>
        </p:nvSpPr>
        <p:spPr>
          <a:xfrm>
            <a:off x="7341353" y="4780781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49" name="Oval 348"/>
          <p:cNvSpPr/>
          <p:nvPr/>
        </p:nvSpPr>
        <p:spPr>
          <a:xfrm>
            <a:off x="7243568" y="4699648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54" name="Oval 353"/>
          <p:cNvSpPr/>
          <p:nvPr/>
        </p:nvSpPr>
        <p:spPr>
          <a:xfrm>
            <a:off x="7312760" y="4900196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55" name="Oval 354"/>
          <p:cNvSpPr/>
          <p:nvPr/>
        </p:nvSpPr>
        <p:spPr>
          <a:xfrm>
            <a:off x="7273864" y="4585462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56" name="Oval 355"/>
          <p:cNvSpPr/>
          <p:nvPr/>
        </p:nvSpPr>
        <p:spPr>
          <a:xfrm>
            <a:off x="7176079" y="4504329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57" name="Oval 356"/>
          <p:cNvSpPr/>
          <p:nvPr/>
        </p:nvSpPr>
        <p:spPr>
          <a:xfrm>
            <a:off x="7049565" y="4543835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58" name="Oval 357"/>
          <p:cNvSpPr/>
          <p:nvPr/>
        </p:nvSpPr>
        <p:spPr>
          <a:xfrm>
            <a:off x="7146226" y="4621446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59" name="Oval 358"/>
          <p:cNvSpPr/>
          <p:nvPr/>
        </p:nvSpPr>
        <p:spPr>
          <a:xfrm>
            <a:off x="7020285" y="4660251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60" name="Oval 359"/>
          <p:cNvSpPr/>
          <p:nvPr/>
        </p:nvSpPr>
        <p:spPr>
          <a:xfrm>
            <a:off x="7082441" y="4417441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61" name="Oval 360"/>
          <p:cNvSpPr/>
          <p:nvPr/>
        </p:nvSpPr>
        <p:spPr>
          <a:xfrm>
            <a:off x="7103255" y="4303847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62" name="Oval 361"/>
          <p:cNvSpPr/>
          <p:nvPr/>
        </p:nvSpPr>
        <p:spPr>
          <a:xfrm>
            <a:off x="7358815" y="4219191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63" name="Oval 362"/>
          <p:cNvSpPr/>
          <p:nvPr/>
        </p:nvSpPr>
        <p:spPr>
          <a:xfrm>
            <a:off x="7232301" y="4258697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64" name="Oval 363"/>
          <p:cNvSpPr/>
          <p:nvPr/>
        </p:nvSpPr>
        <p:spPr>
          <a:xfrm>
            <a:off x="7328962" y="4336308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65" name="Oval 364"/>
          <p:cNvSpPr/>
          <p:nvPr/>
        </p:nvSpPr>
        <p:spPr>
          <a:xfrm>
            <a:off x="7203021" y="4375113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66" name="Oval 365"/>
          <p:cNvSpPr/>
          <p:nvPr/>
        </p:nvSpPr>
        <p:spPr>
          <a:xfrm>
            <a:off x="7308148" y="4449902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67" name="Oval 366"/>
          <p:cNvSpPr/>
          <p:nvPr/>
        </p:nvSpPr>
        <p:spPr>
          <a:xfrm>
            <a:off x="7291326" y="4023872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68" name="Oval 367"/>
          <p:cNvSpPr/>
          <p:nvPr/>
        </p:nvSpPr>
        <p:spPr>
          <a:xfrm>
            <a:off x="7164812" y="4063378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69" name="Oval 368"/>
          <p:cNvSpPr/>
          <p:nvPr/>
        </p:nvSpPr>
        <p:spPr>
          <a:xfrm>
            <a:off x="7261473" y="4140989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70" name="Oval 369"/>
          <p:cNvSpPr/>
          <p:nvPr/>
        </p:nvSpPr>
        <p:spPr>
          <a:xfrm>
            <a:off x="7135532" y="4179794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71" name="Oval 370"/>
          <p:cNvSpPr/>
          <p:nvPr/>
        </p:nvSpPr>
        <p:spPr>
          <a:xfrm>
            <a:off x="7197545" y="3936392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72" name="Oval 371"/>
          <p:cNvSpPr/>
          <p:nvPr/>
        </p:nvSpPr>
        <p:spPr>
          <a:xfrm>
            <a:off x="7218359" y="3822798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75" name="Oval 374"/>
          <p:cNvSpPr/>
          <p:nvPr/>
        </p:nvSpPr>
        <p:spPr>
          <a:xfrm>
            <a:off x="7279916" y="3582329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76" name="Oval 375"/>
          <p:cNvSpPr/>
          <p:nvPr/>
        </p:nvSpPr>
        <p:spPr>
          <a:xfrm>
            <a:off x="7250636" y="3698745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77" name="Oval 376"/>
          <p:cNvSpPr/>
          <p:nvPr/>
        </p:nvSpPr>
        <p:spPr>
          <a:xfrm>
            <a:off x="7171273" y="3502420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78" name="Oval 377"/>
          <p:cNvSpPr/>
          <p:nvPr/>
        </p:nvSpPr>
        <p:spPr>
          <a:xfrm>
            <a:off x="7192087" y="3388826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79" name="Oval 378"/>
          <p:cNvSpPr/>
          <p:nvPr/>
        </p:nvSpPr>
        <p:spPr>
          <a:xfrm>
            <a:off x="7321133" y="3343676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80" name="Oval 379"/>
          <p:cNvSpPr/>
          <p:nvPr/>
        </p:nvSpPr>
        <p:spPr>
          <a:xfrm>
            <a:off x="7291853" y="3460092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81" name="Oval 380"/>
          <p:cNvSpPr/>
          <p:nvPr/>
        </p:nvSpPr>
        <p:spPr>
          <a:xfrm>
            <a:off x="7380158" y="3108851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82" name="Oval 381"/>
          <p:cNvSpPr/>
          <p:nvPr/>
        </p:nvSpPr>
        <p:spPr>
          <a:xfrm>
            <a:off x="7253644" y="3148357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83" name="Oval 382"/>
          <p:cNvSpPr/>
          <p:nvPr/>
        </p:nvSpPr>
        <p:spPr>
          <a:xfrm>
            <a:off x="7350305" y="3225968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84" name="Oval 383"/>
          <p:cNvSpPr/>
          <p:nvPr/>
        </p:nvSpPr>
        <p:spPr>
          <a:xfrm>
            <a:off x="7224364" y="3264773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85" name="Oval 384"/>
          <p:cNvSpPr/>
          <p:nvPr/>
        </p:nvSpPr>
        <p:spPr>
          <a:xfrm>
            <a:off x="7286377" y="3021371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86" name="Oval 385"/>
          <p:cNvSpPr/>
          <p:nvPr/>
        </p:nvSpPr>
        <p:spPr>
          <a:xfrm>
            <a:off x="7115831" y="3171522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87" name="Oval 386"/>
          <p:cNvSpPr/>
          <p:nvPr/>
        </p:nvSpPr>
        <p:spPr>
          <a:xfrm>
            <a:off x="7086551" y="3287938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90" name="Oval 389"/>
          <p:cNvSpPr/>
          <p:nvPr/>
        </p:nvSpPr>
        <p:spPr>
          <a:xfrm>
            <a:off x="6995533" y="3142692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92" name="Oval 391"/>
          <p:cNvSpPr/>
          <p:nvPr/>
        </p:nvSpPr>
        <p:spPr>
          <a:xfrm>
            <a:off x="6949199" y="2812716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93" name="Oval 392"/>
          <p:cNvSpPr/>
          <p:nvPr/>
        </p:nvSpPr>
        <p:spPr>
          <a:xfrm>
            <a:off x="6919919" y="2929132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94" name="Oval 393"/>
          <p:cNvSpPr/>
          <p:nvPr/>
        </p:nvSpPr>
        <p:spPr>
          <a:xfrm>
            <a:off x="6981932" y="2685730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95" name="Oval 394"/>
          <p:cNvSpPr/>
          <p:nvPr/>
        </p:nvSpPr>
        <p:spPr>
          <a:xfrm>
            <a:off x="6849976" y="2720358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96" name="Oval 395"/>
          <p:cNvSpPr/>
          <p:nvPr/>
        </p:nvSpPr>
        <p:spPr>
          <a:xfrm>
            <a:off x="6820696" y="2836774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99" name="Oval 398"/>
          <p:cNvSpPr/>
          <p:nvPr/>
        </p:nvSpPr>
        <p:spPr>
          <a:xfrm>
            <a:off x="6722029" y="2722256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02" name="Oval 401"/>
          <p:cNvSpPr/>
          <p:nvPr/>
        </p:nvSpPr>
        <p:spPr>
          <a:xfrm>
            <a:off x="6622391" y="2618161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04" name="Oval 403"/>
          <p:cNvSpPr/>
          <p:nvPr/>
        </p:nvSpPr>
        <p:spPr>
          <a:xfrm>
            <a:off x="6550852" y="2391196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05" name="Oval 404"/>
          <p:cNvSpPr/>
          <p:nvPr/>
        </p:nvSpPr>
        <p:spPr>
          <a:xfrm>
            <a:off x="6521572" y="2507612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06" name="Oval 405"/>
          <p:cNvSpPr/>
          <p:nvPr/>
        </p:nvSpPr>
        <p:spPr>
          <a:xfrm>
            <a:off x="5073776" y="4835107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07" name="Oval 406"/>
          <p:cNvSpPr/>
          <p:nvPr/>
        </p:nvSpPr>
        <p:spPr>
          <a:xfrm>
            <a:off x="5044496" y="4951523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08" name="Oval 407"/>
          <p:cNvSpPr/>
          <p:nvPr/>
        </p:nvSpPr>
        <p:spPr>
          <a:xfrm>
            <a:off x="5106509" y="4708121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09" name="Oval 408"/>
          <p:cNvSpPr/>
          <p:nvPr/>
        </p:nvSpPr>
        <p:spPr>
          <a:xfrm>
            <a:off x="6460620" y="2302478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10" name="Oval 409"/>
          <p:cNvSpPr/>
          <p:nvPr/>
        </p:nvSpPr>
        <p:spPr>
          <a:xfrm>
            <a:off x="6431340" y="2418894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11" name="Oval 410"/>
          <p:cNvSpPr/>
          <p:nvPr/>
        </p:nvSpPr>
        <p:spPr>
          <a:xfrm>
            <a:off x="7216151" y="2797969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13" name="Oval 412"/>
          <p:cNvSpPr/>
          <p:nvPr/>
        </p:nvSpPr>
        <p:spPr>
          <a:xfrm>
            <a:off x="7248884" y="2670983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14" name="Oval 413"/>
          <p:cNvSpPr/>
          <p:nvPr/>
        </p:nvSpPr>
        <p:spPr>
          <a:xfrm>
            <a:off x="7131491" y="2660568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15" name="Oval 414"/>
          <p:cNvSpPr/>
          <p:nvPr/>
        </p:nvSpPr>
        <p:spPr>
          <a:xfrm>
            <a:off x="7102211" y="2776984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16" name="Oval 415"/>
          <p:cNvSpPr/>
          <p:nvPr/>
        </p:nvSpPr>
        <p:spPr>
          <a:xfrm>
            <a:off x="7164224" y="2533582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19" name="Oval 418"/>
          <p:cNvSpPr/>
          <p:nvPr/>
        </p:nvSpPr>
        <p:spPr>
          <a:xfrm>
            <a:off x="5288902" y="4445926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22" name="Oval 421"/>
          <p:cNvSpPr/>
          <p:nvPr/>
        </p:nvSpPr>
        <p:spPr>
          <a:xfrm>
            <a:off x="5150448" y="4441655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23" name="Oval 422"/>
          <p:cNvSpPr/>
          <p:nvPr/>
        </p:nvSpPr>
        <p:spPr>
          <a:xfrm>
            <a:off x="5121168" y="4558071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24" name="Oval 423"/>
          <p:cNvSpPr/>
          <p:nvPr/>
        </p:nvSpPr>
        <p:spPr>
          <a:xfrm>
            <a:off x="5183181" y="4314669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25" name="Oval 424"/>
          <p:cNvSpPr/>
          <p:nvPr/>
        </p:nvSpPr>
        <p:spPr>
          <a:xfrm>
            <a:off x="5050682" y="4312763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26" name="Oval 425"/>
          <p:cNvSpPr/>
          <p:nvPr/>
        </p:nvSpPr>
        <p:spPr>
          <a:xfrm>
            <a:off x="5083415" y="4185777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27" name="Oval 426"/>
          <p:cNvSpPr/>
          <p:nvPr/>
        </p:nvSpPr>
        <p:spPr>
          <a:xfrm>
            <a:off x="5140922" y="3931960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28" name="Oval 427"/>
          <p:cNvSpPr/>
          <p:nvPr/>
        </p:nvSpPr>
        <p:spPr>
          <a:xfrm>
            <a:off x="5111642" y="4048376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29" name="Oval 428"/>
          <p:cNvSpPr/>
          <p:nvPr/>
        </p:nvSpPr>
        <p:spPr>
          <a:xfrm>
            <a:off x="5173655" y="3804974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30" name="Oval 429"/>
          <p:cNvSpPr/>
          <p:nvPr/>
        </p:nvSpPr>
        <p:spPr>
          <a:xfrm>
            <a:off x="5207289" y="4166498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31" name="Oval 430"/>
          <p:cNvSpPr/>
          <p:nvPr/>
        </p:nvSpPr>
        <p:spPr>
          <a:xfrm>
            <a:off x="5030608" y="3797697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35" name="Oval 434"/>
          <p:cNvSpPr/>
          <p:nvPr/>
        </p:nvSpPr>
        <p:spPr>
          <a:xfrm>
            <a:off x="5245622" y="3400563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36" name="Oval 435"/>
          <p:cNvSpPr/>
          <p:nvPr/>
        </p:nvSpPr>
        <p:spPr>
          <a:xfrm>
            <a:off x="5113123" y="3398657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38" name="Oval 437"/>
          <p:cNvSpPr/>
          <p:nvPr/>
        </p:nvSpPr>
        <p:spPr>
          <a:xfrm>
            <a:off x="5145856" y="3271671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39" name="Oval 438"/>
          <p:cNvSpPr/>
          <p:nvPr/>
        </p:nvSpPr>
        <p:spPr>
          <a:xfrm>
            <a:off x="5053703" y="3153063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40" name="Oval 439"/>
          <p:cNvSpPr/>
          <p:nvPr/>
        </p:nvSpPr>
        <p:spPr>
          <a:xfrm>
            <a:off x="5203363" y="3017854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41" name="Oval 440"/>
          <p:cNvSpPr/>
          <p:nvPr/>
        </p:nvSpPr>
        <p:spPr>
          <a:xfrm>
            <a:off x="5174083" y="3134270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42" name="Oval 441"/>
          <p:cNvSpPr/>
          <p:nvPr/>
        </p:nvSpPr>
        <p:spPr>
          <a:xfrm>
            <a:off x="5236096" y="2890868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43" name="Oval 442"/>
          <p:cNvSpPr/>
          <p:nvPr/>
        </p:nvSpPr>
        <p:spPr>
          <a:xfrm>
            <a:off x="5269730" y="3252392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44" name="Oval 443"/>
          <p:cNvSpPr/>
          <p:nvPr/>
        </p:nvSpPr>
        <p:spPr>
          <a:xfrm>
            <a:off x="5313769" y="3124453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45" name="Oval 444"/>
          <p:cNvSpPr/>
          <p:nvPr/>
        </p:nvSpPr>
        <p:spPr>
          <a:xfrm>
            <a:off x="5371276" y="2870636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46" name="Oval 445"/>
          <p:cNvSpPr/>
          <p:nvPr/>
        </p:nvSpPr>
        <p:spPr>
          <a:xfrm>
            <a:off x="5341996" y="2987052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48" name="Oval 447"/>
          <p:cNvSpPr/>
          <p:nvPr/>
        </p:nvSpPr>
        <p:spPr>
          <a:xfrm>
            <a:off x="5504148" y="2875579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49" name="Oval 448"/>
          <p:cNvSpPr/>
          <p:nvPr/>
        </p:nvSpPr>
        <p:spPr>
          <a:xfrm>
            <a:off x="5561655" y="2621762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50" name="Oval 449"/>
          <p:cNvSpPr/>
          <p:nvPr/>
        </p:nvSpPr>
        <p:spPr>
          <a:xfrm>
            <a:off x="5532375" y="2738178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51" name="Oval 450"/>
          <p:cNvSpPr/>
          <p:nvPr/>
        </p:nvSpPr>
        <p:spPr>
          <a:xfrm>
            <a:off x="5594388" y="2494776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53" name="Oval 452"/>
          <p:cNvSpPr/>
          <p:nvPr/>
        </p:nvSpPr>
        <p:spPr>
          <a:xfrm>
            <a:off x="5325922" y="2492992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55" name="Oval 454"/>
          <p:cNvSpPr/>
          <p:nvPr/>
        </p:nvSpPr>
        <p:spPr>
          <a:xfrm>
            <a:off x="5358655" y="2366006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56" name="Oval 455"/>
          <p:cNvSpPr/>
          <p:nvPr/>
        </p:nvSpPr>
        <p:spPr>
          <a:xfrm>
            <a:off x="5695079" y="2652343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57" name="Oval 456"/>
          <p:cNvSpPr/>
          <p:nvPr/>
        </p:nvSpPr>
        <p:spPr>
          <a:xfrm>
            <a:off x="5752586" y="2398526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58" name="Oval 457"/>
          <p:cNvSpPr/>
          <p:nvPr/>
        </p:nvSpPr>
        <p:spPr>
          <a:xfrm>
            <a:off x="5723306" y="2514942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60" name="Oval 459"/>
          <p:cNvSpPr/>
          <p:nvPr/>
        </p:nvSpPr>
        <p:spPr>
          <a:xfrm>
            <a:off x="5492152" y="2367666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61" name="Oval 460"/>
          <p:cNvSpPr/>
          <p:nvPr/>
        </p:nvSpPr>
        <p:spPr>
          <a:xfrm>
            <a:off x="5462872" y="2484082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62" name="Oval 461"/>
          <p:cNvSpPr/>
          <p:nvPr/>
        </p:nvSpPr>
        <p:spPr>
          <a:xfrm>
            <a:off x="6316955" y="2409113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63" name="Oval 462"/>
          <p:cNvSpPr/>
          <p:nvPr/>
        </p:nvSpPr>
        <p:spPr>
          <a:xfrm>
            <a:off x="6051158" y="2440108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64" name="Oval 463"/>
          <p:cNvSpPr/>
          <p:nvPr/>
        </p:nvSpPr>
        <p:spPr>
          <a:xfrm>
            <a:off x="6349688" y="2282127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65" name="Oval 464"/>
          <p:cNvSpPr/>
          <p:nvPr/>
        </p:nvSpPr>
        <p:spPr>
          <a:xfrm>
            <a:off x="6216136" y="2298564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66" name="Oval 465"/>
          <p:cNvSpPr/>
          <p:nvPr/>
        </p:nvSpPr>
        <p:spPr>
          <a:xfrm>
            <a:off x="6186856" y="2414980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67" name="Oval 466"/>
          <p:cNvSpPr/>
          <p:nvPr/>
        </p:nvSpPr>
        <p:spPr>
          <a:xfrm>
            <a:off x="6096624" y="2326262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68" name="Oval 467"/>
          <p:cNvSpPr/>
          <p:nvPr/>
        </p:nvSpPr>
        <p:spPr>
          <a:xfrm>
            <a:off x="5905341" y="2422527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69" name="Oval 468"/>
          <p:cNvSpPr/>
          <p:nvPr/>
        </p:nvSpPr>
        <p:spPr>
          <a:xfrm>
            <a:off x="5876061" y="2538943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70" name="Oval 469"/>
          <p:cNvSpPr/>
          <p:nvPr/>
        </p:nvSpPr>
        <p:spPr>
          <a:xfrm>
            <a:off x="5938074" y="2295541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71" name="Oval 470"/>
          <p:cNvSpPr/>
          <p:nvPr/>
        </p:nvSpPr>
        <p:spPr>
          <a:xfrm>
            <a:off x="7272948" y="5146704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72" name="Oval 471"/>
          <p:cNvSpPr/>
          <p:nvPr/>
        </p:nvSpPr>
        <p:spPr>
          <a:xfrm>
            <a:off x="7293762" y="5033110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73" name="Oval 472"/>
          <p:cNvSpPr/>
          <p:nvPr/>
        </p:nvSpPr>
        <p:spPr>
          <a:xfrm>
            <a:off x="7170296" y="5055292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74" name="Oval 473"/>
          <p:cNvSpPr/>
          <p:nvPr/>
        </p:nvSpPr>
        <p:spPr>
          <a:xfrm>
            <a:off x="7023246" y="2903814"/>
            <a:ext cx="235539" cy="235539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75" name="Oval 474"/>
          <p:cNvSpPr/>
          <p:nvPr/>
        </p:nvSpPr>
        <p:spPr>
          <a:xfrm>
            <a:off x="5234286" y="4601701"/>
            <a:ext cx="235539" cy="235539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76" name="Oval 475"/>
          <p:cNvSpPr/>
          <p:nvPr/>
        </p:nvSpPr>
        <p:spPr>
          <a:xfrm>
            <a:off x="7062127" y="4784190"/>
            <a:ext cx="235539" cy="235539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77" name="Oval 476"/>
          <p:cNvSpPr/>
          <p:nvPr/>
        </p:nvSpPr>
        <p:spPr>
          <a:xfrm>
            <a:off x="6519841" y="5042385"/>
            <a:ext cx="235539" cy="235539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78" name="Oval 477"/>
          <p:cNvSpPr/>
          <p:nvPr/>
        </p:nvSpPr>
        <p:spPr>
          <a:xfrm>
            <a:off x="5548419" y="5200671"/>
            <a:ext cx="235539" cy="235539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79" name="Oval 478"/>
          <p:cNvSpPr/>
          <p:nvPr/>
        </p:nvSpPr>
        <p:spPr>
          <a:xfrm>
            <a:off x="5279749" y="2605017"/>
            <a:ext cx="235539" cy="235539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80" name="Oval 479"/>
          <p:cNvSpPr/>
          <p:nvPr/>
        </p:nvSpPr>
        <p:spPr>
          <a:xfrm>
            <a:off x="7332567" y="3757538"/>
            <a:ext cx="235539" cy="235539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81" name="Oval 480"/>
          <p:cNvSpPr/>
          <p:nvPr/>
        </p:nvSpPr>
        <p:spPr>
          <a:xfrm>
            <a:off x="5030276" y="3505947"/>
            <a:ext cx="235539" cy="235539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82" name="Oval 481"/>
          <p:cNvSpPr/>
          <p:nvPr/>
        </p:nvSpPr>
        <p:spPr>
          <a:xfrm>
            <a:off x="6711738" y="2435249"/>
            <a:ext cx="235539" cy="235539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pSp>
        <p:nvGrpSpPr>
          <p:cNvPr id="519" name="Group 518"/>
          <p:cNvGrpSpPr/>
          <p:nvPr/>
        </p:nvGrpSpPr>
        <p:grpSpPr>
          <a:xfrm>
            <a:off x="1954581" y="2794271"/>
            <a:ext cx="1461082" cy="2158100"/>
            <a:chOff x="1954581" y="2794271"/>
            <a:chExt cx="1461082" cy="2158100"/>
          </a:xfrm>
        </p:grpSpPr>
        <p:sp>
          <p:nvSpPr>
            <p:cNvPr id="484" name="Oval 483"/>
            <p:cNvSpPr/>
            <p:nvPr/>
          </p:nvSpPr>
          <p:spPr>
            <a:xfrm>
              <a:off x="2821764" y="4874760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85" name="Oval 484"/>
            <p:cNvSpPr/>
            <p:nvPr/>
          </p:nvSpPr>
          <p:spPr>
            <a:xfrm>
              <a:off x="3031389" y="4685513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86" name="Oval 485"/>
            <p:cNvSpPr/>
            <p:nvPr/>
          </p:nvSpPr>
          <p:spPr>
            <a:xfrm>
              <a:off x="2633556" y="4693298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87" name="Oval 486"/>
            <p:cNvSpPr/>
            <p:nvPr/>
          </p:nvSpPr>
          <p:spPr>
            <a:xfrm>
              <a:off x="2422596" y="4845519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88" name="Oval 487"/>
            <p:cNvSpPr/>
            <p:nvPr/>
          </p:nvSpPr>
          <p:spPr>
            <a:xfrm>
              <a:off x="2834585" y="4512377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89" name="Oval 488"/>
            <p:cNvSpPr/>
            <p:nvPr/>
          </p:nvSpPr>
          <p:spPr>
            <a:xfrm>
              <a:off x="3044210" y="4323130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90" name="Oval 489"/>
            <p:cNvSpPr/>
            <p:nvPr/>
          </p:nvSpPr>
          <p:spPr>
            <a:xfrm>
              <a:off x="2646377" y="4330915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91" name="Oval 490"/>
            <p:cNvSpPr/>
            <p:nvPr/>
          </p:nvSpPr>
          <p:spPr>
            <a:xfrm>
              <a:off x="2237634" y="4690198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92" name="Oval 491"/>
            <p:cNvSpPr/>
            <p:nvPr/>
          </p:nvSpPr>
          <p:spPr>
            <a:xfrm>
              <a:off x="2447259" y="4500951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93" name="Oval 492"/>
            <p:cNvSpPr/>
            <p:nvPr/>
          </p:nvSpPr>
          <p:spPr>
            <a:xfrm>
              <a:off x="2086329" y="4484045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94" name="Oval 493"/>
            <p:cNvSpPr/>
            <p:nvPr/>
          </p:nvSpPr>
          <p:spPr>
            <a:xfrm>
              <a:off x="3298708" y="4123639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95" name="Oval 494"/>
            <p:cNvSpPr/>
            <p:nvPr/>
          </p:nvSpPr>
          <p:spPr>
            <a:xfrm>
              <a:off x="3196610" y="4475530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96" name="Oval 495"/>
            <p:cNvSpPr/>
            <p:nvPr/>
          </p:nvSpPr>
          <p:spPr>
            <a:xfrm>
              <a:off x="2258822" y="3829555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97" name="Oval 496"/>
            <p:cNvSpPr/>
            <p:nvPr/>
          </p:nvSpPr>
          <p:spPr>
            <a:xfrm>
              <a:off x="2264572" y="4226131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98" name="Oval 497"/>
            <p:cNvSpPr/>
            <p:nvPr/>
          </p:nvSpPr>
          <p:spPr>
            <a:xfrm>
              <a:off x="2474197" y="4036884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499" name="Oval 498"/>
            <p:cNvSpPr/>
            <p:nvPr/>
          </p:nvSpPr>
          <p:spPr>
            <a:xfrm>
              <a:off x="2076364" y="4044669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00" name="Oval 499"/>
            <p:cNvSpPr/>
            <p:nvPr/>
          </p:nvSpPr>
          <p:spPr>
            <a:xfrm>
              <a:off x="2860316" y="4018803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01" name="Oval 500"/>
            <p:cNvSpPr/>
            <p:nvPr/>
          </p:nvSpPr>
          <p:spPr>
            <a:xfrm>
              <a:off x="3069941" y="3829556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02" name="Oval 501"/>
            <p:cNvSpPr/>
            <p:nvPr/>
          </p:nvSpPr>
          <p:spPr>
            <a:xfrm>
              <a:off x="2672108" y="3837341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03" name="Oval 502"/>
            <p:cNvSpPr/>
            <p:nvPr/>
          </p:nvSpPr>
          <p:spPr>
            <a:xfrm>
              <a:off x="2860190" y="3638080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04" name="Oval 503"/>
            <p:cNvSpPr/>
            <p:nvPr/>
          </p:nvSpPr>
          <p:spPr>
            <a:xfrm>
              <a:off x="3069815" y="3448833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05" name="Oval 504"/>
            <p:cNvSpPr/>
            <p:nvPr/>
          </p:nvSpPr>
          <p:spPr>
            <a:xfrm>
              <a:off x="2671982" y="3456618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06" name="Oval 505"/>
            <p:cNvSpPr/>
            <p:nvPr/>
          </p:nvSpPr>
          <p:spPr>
            <a:xfrm>
              <a:off x="2224145" y="3491509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07" name="Oval 506"/>
            <p:cNvSpPr/>
            <p:nvPr/>
          </p:nvSpPr>
          <p:spPr>
            <a:xfrm>
              <a:off x="2433770" y="3302262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08" name="Oval 507"/>
            <p:cNvSpPr/>
            <p:nvPr/>
          </p:nvSpPr>
          <p:spPr>
            <a:xfrm>
              <a:off x="2035937" y="3310047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09" name="Oval 508"/>
            <p:cNvSpPr/>
            <p:nvPr/>
          </p:nvSpPr>
          <p:spPr>
            <a:xfrm>
              <a:off x="3338052" y="3651712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10" name="Oval 509"/>
            <p:cNvSpPr/>
            <p:nvPr/>
          </p:nvSpPr>
          <p:spPr>
            <a:xfrm>
              <a:off x="2456599" y="3657034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11" name="Oval 510"/>
            <p:cNvSpPr/>
            <p:nvPr/>
          </p:nvSpPr>
          <p:spPr>
            <a:xfrm>
              <a:off x="1954581" y="3676751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12" name="Oval 511"/>
            <p:cNvSpPr/>
            <p:nvPr/>
          </p:nvSpPr>
          <p:spPr>
            <a:xfrm>
              <a:off x="3236042" y="3213586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13" name="Oval 512"/>
            <p:cNvSpPr/>
            <p:nvPr/>
          </p:nvSpPr>
          <p:spPr>
            <a:xfrm>
              <a:off x="2874368" y="3232436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14" name="Oval 513"/>
            <p:cNvSpPr/>
            <p:nvPr/>
          </p:nvSpPr>
          <p:spPr>
            <a:xfrm>
              <a:off x="3039691" y="2992186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15" name="Oval 514"/>
            <p:cNvSpPr/>
            <p:nvPr/>
          </p:nvSpPr>
          <p:spPr>
            <a:xfrm>
              <a:off x="2608803" y="3043121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16" name="Oval 515"/>
            <p:cNvSpPr/>
            <p:nvPr/>
          </p:nvSpPr>
          <p:spPr>
            <a:xfrm>
              <a:off x="2220549" y="3055256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17" name="Oval 516"/>
            <p:cNvSpPr/>
            <p:nvPr/>
          </p:nvSpPr>
          <p:spPr>
            <a:xfrm>
              <a:off x="2422596" y="2812716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18" name="Oval 517"/>
            <p:cNvSpPr/>
            <p:nvPr/>
          </p:nvSpPr>
          <p:spPr>
            <a:xfrm>
              <a:off x="2790573" y="2794271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520" name="Group 519"/>
          <p:cNvGrpSpPr/>
          <p:nvPr/>
        </p:nvGrpSpPr>
        <p:grpSpPr>
          <a:xfrm>
            <a:off x="5484629" y="2813815"/>
            <a:ext cx="1461082" cy="2158100"/>
            <a:chOff x="1954581" y="2794271"/>
            <a:chExt cx="1461082" cy="2158100"/>
          </a:xfrm>
        </p:grpSpPr>
        <p:sp>
          <p:nvSpPr>
            <p:cNvPr id="521" name="Oval 520"/>
            <p:cNvSpPr/>
            <p:nvPr/>
          </p:nvSpPr>
          <p:spPr>
            <a:xfrm>
              <a:off x="2821764" y="4874760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22" name="Oval 521"/>
            <p:cNvSpPr/>
            <p:nvPr/>
          </p:nvSpPr>
          <p:spPr>
            <a:xfrm>
              <a:off x="3031389" y="4685513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23" name="Oval 522"/>
            <p:cNvSpPr/>
            <p:nvPr/>
          </p:nvSpPr>
          <p:spPr>
            <a:xfrm>
              <a:off x="2633556" y="4693298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24" name="Oval 523"/>
            <p:cNvSpPr/>
            <p:nvPr/>
          </p:nvSpPr>
          <p:spPr>
            <a:xfrm>
              <a:off x="2422596" y="4845519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25" name="Oval 524"/>
            <p:cNvSpPr/>
            <p:nvPr/>
          </p:nvSpPr>
          <p:spPr>
            <a:xfrm>
              <a:off x="2834585" y="4512377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26" name="Oval 525"/>
            <p:cNvSpPr/>
            <p:nvPr/>
          </p:nvSpPr>
          <p:spPr>
            <a:xfrm>
              <a:off x="3044210" y="4323130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27" name="Oval 526"/>
            <p:cNvSpPr/>
            <p:nvPr/>
          </p:nvSpPr>
          <p:spPr>
            <a:xfrm>
              <a:off x="2646377" y="4330915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28" name="Oval 527"/>
            <p:cNvSpPr/>
            <p:nvPr/>
          </p:nvSpPr>
          <p:spPr>
            <a:xfrm>
              <a:off x="2237634" y="4690198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29" name="Oval 528"/>
            <p:cNvSpPr/>
            <p:nvPr/>
          </p:nvSpPr>
          <p:spPr>
            <a:xfrm>
              <a:off x="2447259" y="4500951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30" name="Oval 529"/>
            <p:cNvSpPr/>
            <p:nvPr/>
          </p:nvSpPr>
          <p:spPr>
            <a:xfrm>
              <a:off x="2086329" y="4484045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31" name="Oval 530"/>
            <p:cNvSpPr/>
            <p:nvPr/>
          </p:nvSpPr>
          <p:spPr>
            <a:xfrm>
              <a:off x="3298708" y="4123639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32" name="Oval 531"/>
            <p:cNvSpPr/>
            <p:nvPr/>
          </p:nvSpPr>
          <p:spPr>
            <a:xfrm>
              <a:off x="3196610" y="4475530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33" name="Oval 532"/>
            <p:cNvSpPr/>
            <p:nvPr/>
          </p:nvSpPr>
          <p:spPr>
            <a:xfrm>
              <a:off x="2258822" y="3829555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34" name="Oval 533"/>
            <p:cNvSpPr/>
            <p:nvPr/>
          </p:nvSpPr>
          <p:spPr>
            <a:xfrm>
              <a:off x="2264572" y="4226131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35" name="Oval 534"/>
            <p:cNvSpPr/>
            <p:nvPr/>
          </p:nvSpPr>
          <p:spPr>
            <a:xfrm>
              <a:off x="2474197" y="4036884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36" name="Oval 535"/>
            <p:cNvSpPr/>
            <p:nvPr/>
          </p:nvSpPr>
          <p:spPr>
            <a:xfrm>
              <a:off x="2076364" y="4044669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37" name="Oval 536"/>
            <p:cNvSpPr/>
            <p:nvPr/>
          </p:nvSpPr>
          <p:spPr>
            <a:xfrm>
              <a:off x="2860316" y="4018803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38" name="Oval 537"/>
            <p:cNvSpPr/>
            <p:nvPr/>
          </p:nvSpPr>
          <p:spPr>
            <a:xfrm>
              <a:off x="3069941" y="3829556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39" name="Oval 538"/>
            <p:cNvSpPr/>
            <p:nvPr/>
          </p:nvSpPr>
          <p:spPr>
            <a:xfrm>
              <a:off x="2672108" y="3837341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40" name="Oval 539"/>
            <p:cNvSpPr/>
            <p:nvPr/>
          </p:nvSpPr>
          <p:spPr>
            <a:xfrm>
              <a:off x="2860190" y="3638080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41" name="Oval 540"/>
            <p:cNvSpPr/>
            <p:nvPr/>
          </p:nvSpPr>
          <p:spPr>
            <a:xfrm>
              <a:off x="3069815" y="3448833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42" name="Oval 541"/>
            <p:cNvSpPr/>
            <p:nvPr/>
          </p:nvSpPr>
          <p:spPr>
            <a:xfrm>
              <a:off x="2671982" y="3456618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43" name="Oval 542"/>
            <p:cNvSpPr/>
            <p:nvPr/>
          </p:nvSpPr>
          <p:spPr>
            <a:xfrm>
              <a:off x="2224145" y="3491509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44" name="Oval 543"/>
            <p:cNvSpPr/>
            <p:nvPr/>
          </p:nvSpPr>
          <p:spPr>
            <a:xfrm>
              <a:off x="2433770" y="3302262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45" name="Oval 544"/>
            <p:cNvSpPr/>
            <p:nvPr/>
          </p:nvSpPr>
          <p:spPr>
            <a:xfrm>
              <a:off x="2035937" y="3310047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46" name="Oval 545"/>
            <p:cNvSpPr/>
            <p:nvPr/>
          </p:nvSpPr>
          <p:spPr>
            <a:xfrm>
              <a:off x="3338052" y="3651712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47" name="Oval 546"/>
            <p:cNvSpPr/>
            <p:nvPr/>
          </p:nvSpPr>
          <p:spPr>
            <a:xfrm>
              <a:off x="2456599" y="3657034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48" name="Oval 547"/>
            <p:cNvSpPr/>
            <p:nvPr/>
          </p:nvSpPr>
          <p:spPr>
            <a:xfrm>
              <a:off x="1954581" y="3676751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49" name="Oval 548"/>
            <p:cNvSpPr/>
            <p:nvPr/>
          </p:nvSpPr>
          <p:spPr>
            <a:xfrm>
              <a:off x="3236042" y="3213586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50" name="Oval 549"/>
            <p:cNvSpPr/>
            <p:nvPr/>
          </p:nvSpPr>
          <p:spPr>
            <a:xfrm>
              <a:off x="2874368" y="3232436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51" name="Oval 550"/>
            <p:cNvSpPr/>
            <p:nvPr/>
          </p:nvSpPr>
          <p:spPr>
            <a:xfrm>
              <a:off x="3039691" y="2992186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52" name="Oval 551"/>
            <p:cNvSpPr/>
            <p:nvPr/>
          </p:nvSpPr>
          <p:spPr>
            <a:xfrm>
              <a:off x="2608803" y="3043121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53" name="Oval 552"/>
            <p:cNvSpPr/>
            <p:nvPr/>
          </p:nvSpPr>
          <p:spPr>
            <a:xfrm>
              <a:off x="2220549" y="3055256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54" name="Oval 553"/>
            <p:cNvSpPr/>
            <p:nvPr/>
          </p:nvSpPr>
          <p:spPr>
            <a:xfrm>
              <a:off x="2422596" y="2812716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555" name="Oval 554"/>
            <p:cNvSpPr/>
            <p:nvPr/>
          </p:nvSpPr>
          <p:spPr>
            <a:xfrm>
              <a:off x="2790573" y="2794271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556" name="Oval 555"/>
          <p:cNvSpPr/>
          <p:nvPr/>
        </p:nvSpPr>
        <p:spPr>
          <a:xfrm>
            <a:off x="9006483" y="2531038"/>
            <a:ext cx="1749778" cy="2494844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57" name="Oval 556"/>
          <p:cNvSpPr/>
          <p:nvPr/>
        </p:nvSpPr>
        <p:spPr>
          <a:xfrm>
            <a:off x="9711282" y="5150583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58" name="Oval 557"/>
          <p:cNvSpPr/>
          <p:nvPr/>
        </p:nvSpPr>
        <p:spPr>
          <a:xfrm>
            <a:off x="9816409" y="5225372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59" name="Oval 558"/>
          <p:cNvSpPr/>
          <p:nvPr/>
        </p:nvSpPr>
        <p:spPr>
          <a:xfrm>
            <a:off x="9613497" y="5069450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60" name="Oval 559"/>
          <p:cNvSpPr/>
          <p:nvPr/>
        </p:nvSpPr>
        <p:spPr>
          <a:xfrm>
            <a:off x="9486983" y="5108956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61" name="Oval 560"/>
          <p:cNvSpPr/>
          <p:nvPr/>
        </p:nvSpPr>
        <p:spPr>
          <a:xfrm>
            <a:off x="9583644" y="5186567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62" name="Oval 561"/>
          <p:cNvSpPr/>
          <p:nvPr/>
        </p:nvSpPr>
        <p:spPr>
          <a:xfrm>
            <a:off x="9837223" y="5111778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63" name="Oval 562"/>
          <p:cNvSpPr/>
          <p:nvPr/>
        </p:nvSpPr>
        <p:spPr>
          <a:xfrm>
            <a:off x="10192983" y="5164616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64" name="Oval 563"/>
          <p:cNvSpPr/>
          <p:nvPr/>
        </p:nvSpPr>
        <p:spPr>
          <a:xfrm>
            <a:off x="10298110" y="5239405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65" name="Oval 564"/>
          <p:cNvSpPr/>
          <p:nvPr/>
        </p:nvSpPr>
        <p:spPr>
          <a:xfrm>
            <a:off x="10095198" y="5083483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66" name="Oval 565"/>
          <p:cNvSpPr/>
          <p:nvPr/>
        </p:nvSpPr>
        <p:spPr>
          <a:xfrm>
            <a:off x="9968684" y="5122989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67" name="Oval 566"/>
          <p:cNvSpPr/>
          <p:nvPr/>
        </p:nvSpPr>
        <p:spPr>
          <a:xfrm>
            <a:off x="10065345" y="5200600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68" name="Oval 567"/>
          <p:cNvSpPr/>
          <p:nvPr/>
        </p:nvSpPr>
        <p:spPr>
          <a:xfrm>
            <a:off x="9939404" y="5239405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69" name="Oval 568"/>
          <p:cNvSpPr/>
          <p:nvPr/>
        </p:nvSpPr>
        <p:spPr>
          <a:xfrm>
            <a:off x="9162277" y="4983019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70" name="Oval 569"/>
          <p:cNvSpPr/>
          <p:nvPr/>
        </p:nvSpPr>
        <p:spPr>
          <a:xfrm>
            <a:off x="9035763" y="5022525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71" name="Oval 570"/>
          <p:cNvSpPr/>
          <p:nvPr/>
        </p:nvSpPr>
        <p:spPr>
          <a:xfrm>
            <a:off x="9132424" y="5100136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72" name="Oval 571"/>
          <p:cNvSpPr/>
          <p:nvPr/>
        </p:nvSpPr>
        <p:spPr>
          <a:xfrm>
            <a:off x="9006483" y="5138941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73" name="Oval 572"/>
          <p:cNvSpPr/>
          <p:nvPr/>
        </p:nvSpPr>
        <p:spPr>
          <a:xfrm>
            <a:off x="9111610" y="5213730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74" name="Oval 573"/>
          <p:cNvSpPr/>
          <p:nvPr/>
        </p:nvSpPr>
        <p:spPr>
          <a:xfrm>
            <a:off x="9386003" y="5025347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77" name="Oval 576"/>
          <p:cNvSpPr/>
          <p:nvPr/>
        </p:nvSpPr>
        <p:spPr>
          <a:xfrm>
            <a:off x="10574484" y="5041155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78" name="Oval 577"/>
          <p:cNvSpPr/>
          <p:nvPr/>
        </p:nvSpPr>
        <p:spPr>
          <a:xfrm>
            <a:off x="10447970" y="5080661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79" name="Oval 578"/>
          <p:cNvSpPr/>
          <p:nvPr/>
        </p:nvSpPr>
        <p:spPr>
          <a:xfrm>
            <a:off x="10544631" y="5158272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80" name="Oval 579"/>
          <p:cNvSpPr/>
          <p:nvPr/>
        </p:nvSpPr>
        <p:spPr>
          <a:xfrm>
            <a:off x="10418690" y="5197077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83" name="Oval 582"/>
          <p:cNvSpPr/>
          <p:nvPr/>
        </p:nvSpPr>
        <p:spPr>
          <a:xfrm>
            <a:off x="10604780" y="4926969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84" name="Oval 583"/>
          <p:cNvSpPr/>
          <p:nvPr/>
        </p:nvSpPr>
        <p:spPr>
          <a:xfrm>
            <a:off x="10709907" y="5001758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85" name="Oval 584"/>
          <p:cNvSpPr/>
          <p:nvPr/>
        </p:nvSpPr>
        <p:spPr>
          <a:xfrm>
            <a:off x="10506995" y="4845836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86" name="Oval 585"/>
          <p:cNvSpPr/>
          <p:nvPr/>
        </p:nvSpPr>
        <p:spPr>
          <a:xfrm>
            <a:off x="10380481" y="4885342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87" name="Oval 586"/>
          <p:cNvSpPr/>
          <p:nvPr/>
        </p:nvSpPr>
        <p:spPr>
          <a:xfrm>
            <a:off x="10477142" y="4962953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88" name="Oval 587"/>
          <p:cNvSpPr/>
          <p:nvPr/>
        </p:nvSpPr>
        <p:spPr>
          <a:xfrm>
            <a:off x="9101100" y="4774069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89" name="Oval 588"/>
          <p:cNvSpPr/>
          <p:nvPr/>
        </p:nvSpPr>
        <p:spPr>
          <a:xfrm>
            <a:off x="9206227" y="4848858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90" name="Oval 589"/>
          <p:cNvSpPr/>
          <p:nvPr/>
        </p:nvSpPr>
        <p:spPr>
          <a:xfrm>
            <a:off x="8876801" y="4732442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91" name="Oval 590"/>
          <p:cNvSpPr/>
          <p:nvPr/>
        </p:nvSpPr>
        <p:spPr>
          <a:xfrm>
            <a:off x="8973462" y="4810053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92" name="Oval 591"/>
          <p:cNvSpPr/>
          <p:nvPr/>
        </p:nvSpPr>
        <p:spPr>
          <a:xfrm>
            <a:off x="8847521" y="4848858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93" name="Oval 592"/>
          <p:cNvSpPr/>
          <p:nvPr/>
        </p:nvSpPr>
        <p:spPr>
          <a:xfrm>
            <a:off x="9072507" y="4893484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94" name="Oval 593"/>
          <p:cNvSpPr/>
          <p:nvPr/>
        </p:nvSpPr>
        <p:spPr>
          <a:xfrm>
            <a:off x="9227041" y="4735264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95" name="Oval 594"/>
          <p:cNvSpPr/>
          <p:nvPr/>
        </p:nvSpPr>
        <p:spPr>
          <a:xfrm>
            <a:off x="9296233" y="4939309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00" name="Oval 599"/>
          <p:cNvSpPr/>
          <p:nvPr/>
        </p:nvSpPr>
        <p:spPr>
          <a:xfrm>
            <a:off x="10640825" y="4804097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01" name="Oval 600"/>
          <p:cNvSpPr/>
          <p:nvPr/>
        </p:nvSpPr>
        <p:spPr>
          <a:xfrm>
            <a:off x="10661639" y="4690503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02" name="Oval 601"/>
          <p:cNvSpPr/>
          <p:nvPr/>
        </p:nvSpPr>
        <p:spPr>
          <a:xfrm>
            <a:off x="11014984" y="4686980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03" name="Oval 602"/>
          <p:cNvSpPr/>
          <p:nvPr/>
        </p:nvSpPr>
        <p:spPr>
          <a:xfrm>
            <a:off x="10917199" y="4605847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04" name="Oval 603"/>
          <p:cNvSpPr/>
          <p:nvPr/>
        </p:nvSpPr>
        <p:spPr>
          <a:xfrm>
            <a:off x="10986391" y="4806395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05" name="Oval 604"/>
          <p:cNvSpPr/>
          <p:nvPr/>
        </p:nvSpPr>
        <p:spPr>
          <a:xfrm>
            <a:off x="10947495" y="4491661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06" name="Oval 605"/>
          <p:cNvSpPr/>
          <p:nvPr/>
        </p:nvSpPr>
        <p:spPr>
          <a:xfrm>
            <a:off x="10849710" y="4410528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07" name="Oval 606"/>
          <p:cNvSpPr/>
          <p:nvPr/>
        </p:nvSpPr>
        <p:spPr>
          <a:xfrm>
            <a:off x="10723196" y="4450034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08" name="Oval 607"/>
          <p:cNvSpPr/>
          <p:nvPr/>
        </p:nvSpPr>
        <p:spPr>
          <a:xfrm>
            <a:off x="10819857" y="4527645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09" name="Oval 608"/>
          <p:cNvSpPr/>
          <p:nvPr/>
        </p:nvSpPr>
        <p:spPr>
          <a:xfrm>
            <a:off x="10693916" y="4566450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10" name="Oval 609"/>
          <p:cNvSpPr/>
          <p:nvPr/>
        </p:nvSpPr>
        <p:spPr>
          <a:xfrm>
            <a:off x="10756072" y="4323640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11" name="Oval 610"/>
          <p:cNvSpPr/>
          <p:nvPr/>
        </p:nvSpPr>
        <p:spPr>
          <a:xfrm>
            <a:off x="10776886" y="4210046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12" name="Oval 611"/>
          <p:cNvSpPr/>
          <p:nvPr/>
        </p:nvSpPr>
        <p:spPr>
          <a:xfrm>
            <a:off x="11032446" y="4125390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14" name="Oval 613"/>
          <p:cNvSpPr/>
          <p:nvPr/>
        </p:nvSpPr>
        <p:spPr>
          <a:xfrm>
            <a:off x="11002593" y="4242507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15" name="Oval 614"/>
          <p:cNvSpPr/>
          <p:nvPr/>
        </p:nvSpPr>
        <p:spPr>
          <a:xfrm>
            <a:off x="10876652" y="4281312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16" name="Oval 615"/>
          <p:cNvSpPr/>
          <p:nvPr/>
        </p:nvSpPr>
        <p:spPr>
          <a:xfrm>
            <a:off x="10981779" y="4356101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17" name="Oval 616"/>
          <p:cNvSpPr/>
          <p:nvPr/>
        </p:nvSpPr>
        <p:spPr>
          <a:xfrm>
            <a:off x="10964957" y="3930071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21" name="Oval 620"/>
          <p:cNvSpPr/>
          <p:nvPr/>
        </p:nvSpPr>
        <p:spPr>
          <a:xfrm>
            <a:off x="10871176" y="3842591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22" name="Oval 621"/>
          <p:cNvSpPr/>
          <p:nvPr/>
        </p:nvSpPr>
        <p:spPr>
          <a:xfrm>
            <a:off x="10891990" y="3728997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23" name="Oval 622"/>
          <p:cNvSpPr/>
          <p:nvPr/>
        </p:nvSpPr>
        <p:spPr>
          <a:xfrm>
            <a:off x="10953547" y="3488528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24" name="Oval 623"/>
          <p:cNvSpPr/>
          <p:nvPr/>
        </p:nvSpPr>
        <p:spPr>
          <a:xfrm>
            <a:off x="10924267" y="3604944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25" name="Oval 624"/>
          <p:cNvSpPr/>
          <p:nvPr/>
        </p:nvSpPr>
        <p:spPr>
          <a:xfrm>
            <a:off x="10844904" y="3408619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29" name="Oval 628"/>
          <p:cNvSpPr/>
          <p:nvPr/>
        </p:nvSpPr>
        <p:spPr>
          <a:xfrm>
            <a:off x="11053789" y="3015050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30" name="Oval 629"/>
          <p:cNvSpPr/>
          <p:nvPr/>
        </p:nvSpPr>
        <p:spPr>
          <a:xfrm>
            <a:off x="10927275" y="3054556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31" name="Oval 630"/>
          <p:cNvSpPr/>
          <p:nvPr/>
        </p:nvSpPr>
        <p:spPr>
          <a:xfrm>
            <a:off x="11023936" y="3132167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32" name="Oval 631"/>
          <p:cNvSpPr/>
          <p:nvPr/>
        </p:nvSpPr>
        <p:spPr>
          <a:xfrm>
            <a:off x="10897995" y="3170972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33" name="Oval 632"/>
          <p:cNvSpPr/>
          <p:nvPr/>
        </p:nvSpPr>
        <p:spPr>
          <a:xfrm>
            <a:off x="10960008" y="2927570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34" name="Oval 633"/>
          <p:cNvSpPr/>
          <p:nvPr/>
        </p:nvSpPr>
        <p:spPr>
          <a:xfrm>
            <a:off x="10789462" y="3077721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35" name="Oval 634"/>
          <p:cNvSpPr/>
          <p:nvPr/>
        </p:nvSpPr>
        <p:spPr>
          <a:xfrm>
            <a:off x="10760182" y="3194137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36" name="Oval 635"/>
          <p:cNvSpPr/>
          <p:nvPr/>
        </p:nvSpPr>
        <p:spPr>
          <a:xfrm>
            <a:off x="10669164" y="3048891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37" name="Oval 636"/>
          <p:cNvSpPr/>
          <p:nvPr/>
        </p:nvSpPr>
        <p:spPr>
          <a:xfrm>
            <a:off x="10622830" y="2718915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38" name="Oval 637"/>
          <p:cNvSpPr/>
          <p:nvPr/>
        </p:nvSpPr>
        <p:spPr>
          <a:xfrm>
            <a:off x="10593550" y="2835331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39" name="Oval 638"/>
          <p:cNvSpPr/>
          <p:nvPr/>
        </p:nvSpPr>
        <p:spPr>
          <a:xfrm>
            <a:off x="10655563" y="2591929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40" name="Oval 639"/>
          <p:cNvSpPr/>
          <p:nvPr/>
        </p:nvSpPr>
        <p:spPr>
          <a:xfrm>
            <a:off x="10523607" y="2626557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41" name="Oval 640"/>
          <p:cNvSpPr/>
          <p:nvPr/>
        </p:nvSpPr>
        <p:spPr>
          <a:xfrm>
            <a:off x="10494327" y="2742973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42" name="Oval 641"/>
          <p:cNvSpPr/>
          <p:nvPr/>
        </p:nvSpPr>
        <p:spPr>
          <a:xfrm>
            <a:off x="10395660" y="2628455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43" name="Oval 642"/>
          <p:cNvSpPr/>
          <p:nvPr/>
        </p:nvSpPr>
        <p:spPr>
          <a:xfrm>
            <a:off x="10296022" y="2524360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45" name="Oval 644"/>
          <p:cNvSpPr/>
          <p:nvPr/>
        </p:nvSpPr>
        <p:spPr>
          <a:xfrm>
            <a:off x="10195203" y="2413811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46" name="Oval 645"/>
          <p:cNvSpPr/>
          <p:nvPr/>
        </p:nvSpPr>
        <p:spPr>
          <a:xfrm>
            <a:off x="8747407" y="4741306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47" name="Oval 646"/>
          <p:cNvSpPr/>
          <p:nvPr/>
        </p:nvSpPr>
        <p:spPr>
          <a:xfrm>
            <a:off x="8718127" y="4857722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48" name="Oval 647"/>
          <p:cNvSpPr/>
          <p:nvPr/>
        </p:nvSpPr>
        <p:spPr>
          <a:xfrm>
            <a:off x="8780140" y="4614320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51" name="Oval 650"/>
          <p:cNvSpPr/>
          <p:nvPr/>
        </p:nvSpPr>
        <p:spPr>
          <a:xfrm>
            <a:off x="10889782" y="2704168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52" name="Oval 651"/>
          <p:cNvSpPr/>
          <p:nvPr/>
        </p:nvSpPr>
        <p:spPr>
          <a:xfrm>
            <a:off x="10922515" y="2577182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53" name="Oval 652"/>
          <p:cNvSpPr/>
          <p:nvPr/>
        </p:nvSpPr>
        <p:spPr>
          <a:xfrm>
            <a:off x="10805122" y="2566767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54" name="Oval 653"/>
          <p:cNvSpPr/>
          <p:nvPr/>
        </p:nvSpPr>
        <p:spPr>
          <a:xfrm>
            <a:off x="10775842" y="2683183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55" name="Oval 654"/>
          <p:cNvSpPr/>
          <p:nvPr/>
        </p:nvSpPr>
        <p:spPr>
          <a:xfrm>
            <a:off x="10837855" y="2439781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56" name="Oval 655"/>
          <p:cNvSpPr/>
          <p:nvPr/>
        </p:nvSpPr>
        <p:spPr>
          <a:xfrm>
            <a:off x="8962533" y="4352125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57" name="Oval 656"/>
          <p:cNvSpPr/>
          <p:nvPr/>
        </p:nvSpPr>
        <p:spPr>
          <a:xfrm>
            <a:off x="8824079" y="4347854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58" name="Oval 657"/>
          <p:cNvSpPr/>
          <p:nvPr/>
        </p:nvSpPr>
        <p:spPr>
          <a:xfrm>
            <a:off x="8794799" y="4464270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59" name="Oval 658"/>
          <p:cNvSpPr/>
          <p:nvPr/>
        </p:nvSpPr>
        <p:spPr>
          <a:xfrm>
            <a:off x="8856812" y="4220868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60" name="Oval 659"/>
          <p:cNvSpPr/>
          <p:nvPr/>
        </p:nvSpPr>
        <p:spPr>
          <a:xfrm>
            <a:off x="8724313" y="4218962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64" name="Oval 663"/>
          <p:cNvSpPr/>
          <p:nvPr/>
        </p:nvSpPr>
        <p:spPr>
          <a:xfrm>
            <a:off x="8847286" y="3711173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66" name="Oval 665"/>
          <p:cNvSpPr/>
          <p:nvPr/>
        </p:nvSpPr>
        <p:spPr>
          <a:xfrm>
            <a:off x="8704239" y="3703896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67" name="Oval 666"/>
          <p:cNvSpPr/>
          <p:nvPr/>
        </p:nvSpPr>
        <p:spPr>
          <a:xfrm>
            <a:off x="8919253" y="3306762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68" name="Oval 667"/>
          <p:cNvSpPr/>
          <p:nvPr/>
        </p:nvSpPr>
        <p:spPr>
          <a:xfrm>
            <a:off x="8786754" y="3304856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70" name="Oval 669"/>
          <p:cNvSpPr/>
          <p:nvPr/>
        </p:nvSpPr>
        <p:spPr>
          <a:xfrm>
            <a:off x="8727334" y="3059262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71" name="Oval 670"/>
          <p:cNvSpPr/>
          <p:nvPr/>
        </p:nvSpPr>
        <p:spPr>
          <a:xfrm>
            <a:off x="8876994" y="2924053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73" name="Oval 672"/>
          <p:cNvSpPr/>
          <p:nvPr/>
        </p:nvSpPr>
        <p:spPr>
          <a:xfrm>
            <a:off x="8909727" y="2797067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76" name="Oval 675"/>
          <p:cNvSpPr/>
          <p:nvPr/>
        </p:nvSpPr>
        <p:spPr>
          <a:xfrm>
            <a:off x="9044907" y="2776835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77" name="Oval 676"/>
          <p:cNvSpPr/>
          <p:nvPr/>
        </p:nvSpPr>
        <p:spPr>
          <a:xfrm>
            <a:off x="9015627" y="2893251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78" name="Oval 677"/>
          <p:cNvSpPr/>
          <p:nvPr/>
        </p:nvSpPr>
        <p:spPr>
          <a:xfrm>
            <a:off x="9177779" y="2781778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79" name="Oval 678"/>
          <p:cNvSpPr/>
          <p:nvPr/>
        </p:nvSpPr>
        <p:spPr>
          <a:xfrm>
            <a:off x="9235286" y="2527961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80" name="Oval 679"/>
          <p:cNvSpPr/>
          <p:nvPr/>
        </p:nvSpPr>
        <p:spPr>
          <a:xfrm>
            <a:off x="9206006" y="2644377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81" name="Oval 680"/>
          <p:cNvSpPr/>
          <p:nvPr/>
        </p:nvSpPr>
        <p:spPr>
          <a:xfrm>
            <a:off x="9268019" y="2400975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82" name="Oval 681"/>
          <p:cNvSpPr/>
          <p:nvPr/>
        </p:nvSpPr>
        <p:spPr>
          <a:xfrm>
            <a:off x="8999553" y="2399191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83" name="Oval 682"/>
          <p:cNvSpPr/>
          <p:nvPr/>
        </p:nvSpPr>
        <p:spPr>
          <a:xfrm>
            <a:off x="9032286" y="2272205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84" name="Oval 683"/>
          <p:cNvSpPr/>
          <p:nvPr/>
        </p:nvSpPr>
        <p:spPr>
          <a:xfrm>
            <a:off x="9368710" y="2558542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85" name="Oval 684"/>
          <p:cNvSpPr/>
          <p:nvPr/>
        </p:nvSpPr>
        <p:spPr>
          <a:xfrm>
            <a:off x="9426217" y="2304725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86" name="Oval 685"/>
          <p:cNvSpPr/>
          <p:nvPr/>
        </p:nvSpPr>
        <p:spPr>
          <a:xfrm>
            <a:off x="9396937" y="2421141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87" name="Oval 686"/>
          <p:cNvSpPr/>
          <p:nvPr/>
        </p:nvSpPr>
        <p:spPr>
          <a:xfrm>
            <a:off x="9165783" y="2273865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88" name="Oval 687"/>
          <p:cNvSpPr/>
          <p:nvPr/>
        </p:nvSpPr>
        <p:spPr>
          <a:xfrm>
            <a:off x="9136503" y="2390281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92" name="Oval 691"/>
          <p:cNvSpPr/>
          <p:nvPr/>
        </p:nvSpPr>
        <p:spPr>
          <a:xfrm>
            <a:off x="9889767" y="2204763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93" name="Oval 692"/>
          <p:cNvSpPr/>
          <p:nvPr/>
        </p:nvSpPr>
        <p:spPr>
          <a:xfrm>
            <a:off x="9860487" y="2321179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96" name="Oval 695"/>
          <p:cNvSpPr/>
          <p:nvPr/>
        </p:nvSpPr>
        <p:spPr>
          <a:xfrm>
            <a:off x="9549692" y="2445142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98" name="Oval 697"/>
          <p:cNvSpPr/>
          <p:nvPr/>
        </p:nvSpPr>
        <p:spPr>
          <a:xfrm>
            <a:off x="10946579" y="5052903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99" name="Oval 698"/>
          <p:cNvSpPr/>
          <p:nvPr/>
        </p:nvSpPr>
        <p:spPr>
          <a:xfrm>
            <a:off x="10967393" y="4939309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00" name="Oval 699"/>
          <p:cNvSpPr/>
          <p:nvPr/>
        </p:nvSpPr>
        <p:spPr>
          <a:xfrm>
            <a:off x="10843927" y="4961491"/>
            <a:ext cx="77611" cy="7761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01" name="Oval 700"/>
          <p:cNvSpPr/>
          <p:nvPr/>
        </p:nvSpPr>
        <p:spPr>
          <a:xfrm>
            <a:off x="10696877" y="2810013"/>
            <a:ext cx="235539" cy="235539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02" name="Oval 701"/>
          <p:cNvSpPr/>
          <p:nvPr/>
        </p:nvSpPr>
        <p:spPr>
          <a:xfrm>
            <a:off x="8907917" y="4507900"/>
            <a:ext cx="235539" cy="235539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03" name="Oval 702"/>
          <p:cNvSpPr/>
          <p:nvPr/>
        </p:nvSpPr>
        <p:spPr>
          <a:xfrm>
            <a:off x="10735758" y="4690389"/>
            <a:ext cx="235539" cy="235539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04" name="Oval 703"/>
          <p:cNvSpPr/>
          <p:nvPr/>
        </p:nvSpPr>
        <p:spPr>
          <a:xfrm>
            <a:off x="10193472" y="4948584"/>
            <a:ext cx="235539" cy="235539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05" name="Oval 704"/>
          <p:cNvSpPr/>
          <p:nvPr/>
        </p:nvSpPr>
        <p:spPr>
          <a:xfrm>
            <a:off x="9222050" y="5106870"/>
            <a:ext cx="235539" cy="235539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06" name="Oval 705"/>
          <p:cNvSpPr/>
          <p:nvPr/>
        </p:nvSpPr>
        <p:spPr>
          <a:xfrm>
            <a:off x="8953380" y="2511216"/>
            <a:ext cx="235539" cy="235539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07" name="Oval 706"/>
          <p:cNvSpPr/>
          <p:nvPr/>
        </p:nvSpPr>
        <p:spPr>
          <a:xfrm>
            <a:off x="11006198" y="3663737"/>
            <a:ext cx="235539" cy="235539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08" name="Oval 707"/>
          <p:cNvSpPr/>
          <p:nvPr/>
        </p:nvSpPr>
        <p:spPr>
          <a:xfrm>
            <a:off x="8703907" y="3412146"/>
            <a:ext cx="235539" cy="235539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09" name="Oval 708"/>
          <p:cNvSpPr/>
          <p:nvPr/>
        </p:nvSpPr>
        <p:spPr>
          <a:xfrm>
            <a:off x="10385369" y="2341448"/>
            <a:ext cx="235539" cy="235539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pSp>
        <p:nvGrpSpPr>
          <p:cNvPr id="711" name="Group 710"/>
          <p:cNvGrpSpPr/>
          <p:nvPr/>
        </p:nvGrpSpPr>
        <p:grpSpPr>
          <a:xfrm>
            <a:off x="9158260" y="2720014"/>
            <a:ext cx="1461082" cy="2158100"/>
            <a:chOff x="1954581" y="2794271"/>
            <a:chExt cx="1461082" cy="2158100"/>
          </a:xfrm>
        </p:grpSpPr>
        <p:sp>
          <p:nvSpPr>
            <p:cNvPr id="712" name="Oval 711"/>
            <p:cNvSpPr/>
            <p:nvPr/>
          </p:nvSpPr>
          <p:spPr>
            <a:xfrm>
              <a:off x="2821764" y="4874760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13" name="Oval 712"/>
            <p:cNvSpPr/>
            <p:nvPr/>
          </p:nvSpPr>
          <p:spPr>
            <a:xfrm>
              <a:off x="3031389" y="4685513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14" name="Oval 713"/>
            <p:cNvSpPr/>
            <p:nvPr/>
          </p:nvSpPr>
          <p:spPr>
            <a:xfrm>
              <a:off x="2633556" y="4693298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15" name="Oval 714"/>
            <p:cNvSpPr/>
            <p:nvPr/>
          </p:nvSpPr>
          <p:spPr>
            <a:xfrm>
              <a:off x="2422596" y="4845519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16" name="Oval 715"/>
            <p:cNvSpPr/>
            <p:nvPr/>
          </p:nvSpPr>
          <p:spPr>
            <a:xfrm>
              <a:off x="2834585" y="4512377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17" name="Oval 716"/>
            <p:cNvSpPr/>
            <p:nvPr/>
          </p:nvSpPr>
          <p:spPr>
            <a:xfrm>
              <a:off x="3044210" y="4323130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18" name="Oval 717"/>
            <p:cNvSpPr/>
            <p:nvPr/>
          </p:nvSpPr>
          <p:spPr>
            <a:xfrm>
              <a:off x="2646377" y="4330915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19" name="Oval 718"/>
            <p:cNvSpPr/>
            <p:nvPr/>
          </p:nvSpPr>
          <p:spPr>
            <a:xfrm>
              <a:off x="2237634" y="4690198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20" name="Oval 719"/>
            <p:cNvSpPr/>
            <p:nvPr/>
          </p:nvSpPr>
          <p:spPr>
            <a:xfrm>
              <a:off x="2447259" y="4500951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21" name="Oval 720"/>
            <p:cNvSpPr/>
            <p:nvPr/>
          </p:nvSpPr>
          <p:spPr>
            <a:xfrm>
              <a:off x="2086329" y="4484045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22" name="Oval 721"/>
            <p:cNvSpPr/>
            <p:nvPr/>
          </p:nvSpPr>
          <p:spPr>
            <a:xfrm>
              <a:off x="3298708" y="4123639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23" name="Oval 722"/>
            <p:cNvSpPr/>
            <p:nvPr/>
          </p:nvSpPr>
          <p:spPr>
            <a:xfrm>
              <a:off x="3196610" y="4475530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24" name="Oval 723"/>
            <p:cNvSpPr/>
            <p:nvPr/>
          </p:nvSpPr>
          <p:spPr>
            <a:xfrm>
              <a:off x="2258822" y="3829555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25" name="Oval 724"/>
            <p:cNvSpPr/>
            <p:nvPr/>
          </p:nvSpPr>
          <p:spPr>
            <a:xfrm>
              <a:off x="2264572" y="4226131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26" name="Oval 725"/>
            <p:cNvSpPr/>
            <p:nvPr/>
          </p:nvSpPr>
          <p:spPr>
            <a:xfrm>
              <a:off x="2474197" y="4036884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27" name="Oval 726"/>
            <p:cNvSpPr/>
            <p:nvPr/>
          </p:nvSpPr>
          <p:spPr>
            <a:xfrm>
              <a:off x="2076364" y="4044669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28" name="Oval 727"/>
            <p:cNvSpPr/>
            <p:nvPr/>
          </p:nvSpPr>
          <p:spPr>
            <a:xfrm>
              <a:off x="2860316" y="4018803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29" name="Oval 728"/>
            <p:cNvSpPr/>
            <p:nvPr/>
          </p:nvSpPr>
          <p:spPr>
            <a:xfrm>
              <a:off x="3069941" y="3829556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30" name="Oval 729"/>
            <p:cNvSpPr/>
            <p:nvPr/>
          </p:nvSpPr>
          <p:spPr>
            <a:xfrm>
              <a:off x="2672108" y="3837341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31" name="Oval 730"/>
            <p:cNvSpPr/>
            <p:nvPr/>
          </p:nvSpPr>
          <p:spPr>
            <a:xfrm>
              <a:off x="2860190" y="3638080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32" name="Oval 731"/>
            <p:cNvSpPr/>
            <p:nvPr/>
          </p:nvSpPr>
          <p:spPr>
            <a:xfrm>
              <a:off x="3069815" y="3448833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33" name="Oval 732"/>
            <p:cNvSpPr/>
            <p:nvPr/>
          </p:nvSpPr>
          <p:spPr>
            <a:xfrm>
              <a:off x="2671982" y="3456618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34" name="Oval 733"/>
            <p:cNvSpPr/>
            <p:nvPr/>
          </p:nvSpPr>
          <p:spPr>
            <a:xfrm>
              <a:off x="2224145" y="3491509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35" name="Oval 734"/>
            <p:cNvSpPr/>
            <p:nvPr/>
          </p:nvSpPr>
          <p:spPr>
            <a:xfrm>
              <a:off x="2433770" y="3302262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36" name="Oval 735"/>
            <p:cNvSpPr/>
            <p:nvPr/>
          </p:nvSpPr>
          <p:spPr>
            <a:xfrm>
              <a:off x="2035937" y="3310047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37" name="Oval 736"/>
            <p:cNvSpPr/>
            <p:nvPr/>
          </p:nvSpPr>
          <p:spPr>
            <a:xfrm>
              <a:off x="3338052" y="3651712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38" name="Oval 737"/>
            <p:cNvSpPr/>
            <p:nvPr/>
          </p:nvSpPr>
          <p:spPr>
            <a:xfrm>
              <a:off x="2456599" y="3657034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39" name="Oval 738"/>
            <p:cNvSpPr/>
            <p:nvPr/>
          </p:nvSpPr>
          <p:spPr>
            <a:xfrm>
              <a:off x="1954581" y="3676751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40" name="Oval 739"/>
            <p:cNvSpPr/>
            <p:nvPr/>
          </p:nvSpPr>
          <p:spPr>
            <a:xfrm>
              <a:off x="3236042" y="3213586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41" name="Oval 740"/>
            <p:cNvSpPr/>
            <p:nvPr/>
          </p:nvSpPr>
          <p:spPr>
            <a:xfrm>
              <a:off x="2874368" y="3232436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42" name="Oval 741"/>
            <p:cNvSpPr/>
            <p:nvPr/>
          </p:nvSpPr>
          <p:spPr>
            <a:xfrm>
              <a:off x="3039691" y="2992186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43" name="Oval 742"/>
            <p:cNvSpPr/>
            <p:nvPr/>
          </p:nvSpPr>
          <p:spPr>
            <a:xfrm>
              <a:off x="2608803" y="3043121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44" name="Oval 743"/>
            <p:cNvSpPr/>
            <p:nvPr/>
          </p:nvSpPr>
          <p:spPr>
            <a:xfrm>
              <a:off x="2220549" y="3055256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45" name="Oval 744"/>
            <p:cNvSpPr/>
            <p:nvPr/>
          </p:nvSpPr>
          <p:spPr>
            <a:xfrm>
              <a:off x="2422596" y="2812716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46" name="Oval 745"/>
            <p:cNvSpPr/>
            <p:nvPr/>
          </p:nvSpPr>
          <p:spPr>
            <a:xfrm>
              <a:off x="2790573" y="2794271"/>
              <a:ext cx="77611" cy="7761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747" name="Oval 746"/>
          <p:cNvSpPr/>
          <p:nvPr/>
        </p:nvSpPr>
        <p:spPr>
          <a:xfrm>
            <a:off x="10660954" y="5100916"/>
            <a:ext cx="235539" cy="235539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48" name="Oval 747"/>
          <p:cNvSpPr/>
          <p:nvPr/>
        </p:nvSpPr>
        <p:spPr>
          <a:xfrm>
            <a:off x="10740892" y="3950975"/>
            <a:ext cx="235539" cy="235539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49" name="Oval 748"/>
          <p:cNvSpPr/>
          <p:nvPr/>
        </p:nvSpPr>
        <p:spPr>
          <a:xfrm>
            <a:off x="8755326" y="4977806"/>
            <a:ext cx="235539" cy="235539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50" name="Oval 749"/>
          <p:cNvSpPr/>
          <p:nvPr/>
        </p:nvSpPr>
        <p:spPr>
          <a:xfrm>
            <a:off x="9555050" y="2193547"/>
            <a:ext cx="235539" cy="235539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51" name="Oval 750"/>
          <p:cNvSpPr/>
          <p:nvPr/>
        </p:nvSpPr>
        <p:spPr>
          <a:xfrm>
            <a:off x="9981157" y="2199745"/>
            <a:ext cx="235539" cy="235539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52" name="Oval 751"/>
          <p:cNvSpPr/>
          <p:nvPr/>
        </p:nvSpPr>
        <p:spPr>
          <a:xfrm>
            <a:off x="8835857" y="3021559"/>
            <a:ext cx="235539" cy="235539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53" name="Oval 752"/>
          <p:cNvSpPr/>
          <p:nvPr/>
        </p:nvSpPr>
        <p:spPr>
          <a:xfrm>
            <a:off x="10959462" y="3249222"/>
            <a:ext cx="235539" cy="235539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54" name="Oval 753"/>
          <p:cNvSpPr/>
          <p:nvPr/>
        </p:nvSpPr>
        <p:spPr>
          <a:xfrm>
            <a:off x="8729624" y="3913891"/>
            <a:ext cx="235539" cy="235539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56" name="TextBox 755"/>
          <p:cNvSpPr txBox="1"/>
          <p:nvPr/>
        </p:nvSpPr>
        <p:spPr>
          <a:xfrm>
            <a:off x="4635500" y="5483093"/>
            <a:ext cx="3213099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800" dirty="0" smtClean="0"/>
              <a:t>Cup 2</a:t>
            </a:r>
          </a:p>
          <a:p>
            <a:pPr algn="ctr"/>
            <a:r>
              <a:rPr lang="en-CA" dirty="0" smtClean="0"/>
              <a:t>The concentration of water is approximately equal </a:t>
            </a:r>
            <a:r>
              <a:rPr lang="en-CA" dirty="0" smtClean="0">
                <a:solidFill>
                  <a:srgbClr val="41719C"/>
                </a:solidFill>
              </a:rPr>
              <a:t>(my diagram is not great)</a:t>
            </a:r>
          </a:p>
        </p:txBody>
      </p:sp>
      <p:sp>
        <p:nvSpPr>
          <p:cNvPr id="757" name="TextBox 756"/>
          <p:cNvSpPr txBox="1"/>
          <p:nvPr/>
        </p:nvSpPr>
        <p:spPr>
          <a:xfrm>
            <a:off x="8509475" y="5522010"/>
            <a:ext cx="2655495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800" dirty="0" smtClean="0"/>
              <a:t>Cup 3</a:t>
            </a:r>
          </a:p>
          <a:p>
            <a:pPr algn="ctr"/>
            <a:r>
              <a:rPr lang="en-CA" dirty="0" smtClean="0"/>
              <a:t>The concentration of water is higher inside the grape</a:t>
            </a:r>
          </a:p>
        </p:txBody>
      </p:sp>
      <p:sp>
        <p:nvSpPr>
          <p:cNvPr id="758" name="Right Arrow 757"/>
          <p:cNvSpPr/>
          <p:nvPr/>
        </p:nvSpPr>
        <p:spPr>
          <a:xfrm flipH="1">
            <a:off x="2798765" y="3410784"/>
            <a:ext cx="1288864" cy="659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smtClean="0"/>
              <a:t>H</a:t>
            </a:r>
            <a:r>
              <a:rPr lang="en-CA" baseline="-25000" dirty="0" smtClean="0"/>
              <a:t>2</a:t>
            </a:r>
            <a:r>
              <a:rPr lang="en-CA" dirty="0" smtClean="0"/>
              <a:t>O</a:t>
            </a:r>
            <a:endParaRPr lang="en-CA" dirty="0"/>
          </a:p>
        </p:txBody>
      </p:sp>
      <p:sp>
        <p:nvSpPr>
          <p:cNvPr id="759" name="Right Arrow 758"/>
          <p:cNvSpPr/>
          <p:nvPr/>
        </p:nvSpPr>
        <p:spPr>
          <a:xfrm>
            <a:off x="10033452" y="3391682"/>
            <a:ext cx="1288864" cy="659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smtClean="0"/>
              <a:t>H</a:t>
            </a:r>
            <a:r>
              <a:rPr lang="en-CA" baseline="-25000" dirty="0" smtClean="0"/>
              <a:t>2</a:t>
            </a:r>
            <a:r>
              <a:rPr lang="en-CA" dirty="0" smtClean="0"/>
              <a:t>O</a:t>
            </a:r>
            <a:endParaRPr lang="en-CA" dirty="0"/>
          </a:p>
        </p:txBody>
      </p:sp>
      <p:sp>
        <p:nvSpPr>
          <p:cNvPr id="760" name="TextBox 759"/>
          <p:cNvSpPr txBox="1"/>
          <p:nvPr/>
        </p:nvSpPr>
        <p:spPr>
          <a:xfrm>
            <a:off x="848888" y="1380949"/>
            <a:ext cx="67192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dirty="0" smtClean="0"/>
              <a:t>Osmosis caused water to move in or out of the grape!</a:t>
            </a:r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1052570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8" grpId="0" animBg="1"/>
      <p:bldP spid="759" grpId="0" animBg="1"/>
      <p:bldP spid="76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Test your knowledge!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Why is it bad to drink salt water?</a:t>
            </a:r>
          </a:p>
          <a:p>
            <a:r>
              <a:rPr lang="en-CA" dirty="0" smtClean="0"/>
              <a:t>Why do supermarkets spray a mist of water on their vegetables?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748957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</TotalTime>
  <Words>338</Words>
  <Application>Microsoft Office PowerPoint</Application>
  <PresentationFormat>Widescreen</PresentationFormat>
  <Paragraphs>33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Georgia</vt:lpstr>
      <vt:lpstr>Office Theme</vt:lpstr>
      <vt:lpstr>Analyzing the results of our experiment with osmosis in grapes</vt:lpstr>
      <vt:lpstr>Semi-permeable membrane</vt:lpstr>
      <vt:lpstr>Aquaporins – Porins that carry water</vt:lpstr>
      <vt:lpstr>The peel of a grape is many cells thick</vt:lpstr>
      <vt:lpstr>So what happened with our grapes?</vt:lpstr>
      <vt:lpstr>Test your knowledge!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Analyzing the results of our experiment with osmosis</dc:title>
  <dc:creator>Tom Hansen</dc:creator>
  <cp:lastModifiedBy>Tom Hansen</cp:lastModifiedBy>
  <cp:revision>24</cp:revision>
  <dcterms:created xsi:type="dcterms:W3CDTF">2016-11-24T14:40:15Z</dcterms:created>
  <dcterms:modified xsi:type="dcterms:W3CDTF">2016-11-24T18:09:32Z</dcterms:modified>
</cp:coreProperties>
</file>